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72" r:id="rId4"/>
    <p:sldId id="257" r:id="rId5"/>
    <p:sldId id="258" r:id="rId6"/>
    <p:sldId id="260" r:id="rId7"/>
    <p:sldId id="261" r:id="rId8"/>
    <p:sldId id="262" r:id="rId9"/>
    <p:sldId id="263" r:id="rId10"/>
    <p:sldId id="264" r:id="rId11"/>
    <p:sldId id="265" r:id="rId12"/>
    <p:sldId id="266" r:id="rId13"/>
    <p:sldId id="269" r:id="rId14"/>
    <p:sldId id="268" r:id="rId15"/>
    <p:sldId id="270" r:id="rId16"/>
    <p:sldId id="271" r:id="rId17"/>
    <p:sldId id="275" r:id="rId18"/>
    <p:sldId id="273" r:id="rId19"/>
    <p:sldId id="274"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69" d="100"/>
          <a:sy n="69" d="100"/>
        </p:scale>
        <p:origin x="90" y="4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155092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3903294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407153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1512909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42837815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CACC2DC7-B492-4B84-A54F-E460723115D3}" type="datetimeFigureOut">
              <a:rPr lang="uk-UA" smtClean="0"/>
              <a:t>01.10.2024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2788422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CACC2DC7-B492-4B84-A54F-E460723115D3}" type="datetimeFigureOut">
              <a:rPr lang="uk-UA" smtClean="0"/>
              <a:t>01.10.2024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3986067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CACC2DC7-B492-4B84-A54F-E460723115D3}" type="datetimeFigureOut">
              <a:rPr lang="uk-UA" smtClean="0"/>
              <a:t>01.10.2024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1414387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CACC2DC7-B492-4B84-A54F-E460723115D3}" type="datetimeFigureOut">
              <a:rPr lang="uk-UA" smtClean="0"/>
              <a:t>01.10.2024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367662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CACC2DC7-B492-4B84-A54F-E460723115D3}" type="datetimeFigureOut">
              <a:rPr lang="uk-UA" smtClean="0"/>
              <a:t>01.10.2024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3785367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CACC2DC7-B492-4B84-A54F-E460723115D3}" type="datetimeFigureOut">
              <a:rPr lang="uk-UA" smtClean="0"/>
              <a:t>01.10.2024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FFD4C31-FAEE-4818-AF75-4E7D0FB465D6}" type="slidenum">
              <a:rPr lang="uk-UA" smtClean="0"/>
              <a:t>‹№›</a:t>
            </a:fld>
            <a:endParaRPr lang="uk-UA"/>
          </a:p>
        </p:txBody>
      </p:sp>
    </p:spTree>
    <p:extLst>
      <p:ext uri="{BB962C8B-B14F-4D97-AF65-F5344CB8AC3E}">
        <p14:creationId xmlns:p14="http://schemas.microsoft.com/office/powerpoint/2010/main" val="2372918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CC2DC7-B492-4B84-A54F-E460723115D3}" type="datetimeFigureOut">
              <a:rPr lang="uk-UA" smtClean="0"/>
              <a:t>01.10.2024</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FD4C31-FAEE-4818-AF75-4E7D0FB465D6}" type="slidenum">
              <a:rPr lang="uk-UA" smtClean="0"/>
              <a:t>‹№›</a:t>
            </a:fld>
            <a:endParaRPr lang="uk-UA"/>
          </a:p>
        </p:txBody>
      </p:sp>
    </p:spTree>
    <p:extLst>
      <p:ext uri="{BB962C8B-B14F-4D97-AF65-F5344CB8AC3E}">
        <p14:creationId xmlns:p14="http://schemas.microsoft.com/office/powerpoint/2010/main" val="873821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rokhimchuck.Petro@vnu.edu.ua" TargetMode="External"/><Relationship Id="rId2" Type="http://schemas.openxmlformats.org/officeDocument/2006/relationships/hyperlink" Target="mailto:trope1650@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en.wikipedia.org/wiki/Ultrarelativistic_limit" TargetMode="External"/><Relationship Id="rId2" Type="http://schemas.openxmlformats.org/officeDocument/2006/relationships/hyperlink" Target="https://en.wikipedia.org/wiki/Fermi_gas" TargetMode="Externa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Hydrogen" TargetMode="External"/><Relationship Id="rId3" Type="http://schemas.openxmlformats.org/officeDocument/2006/relationships/hyperlink" Target="https://en.wikipedia.org/wiki/Equation_of_state" TargetMode="External"/><Relationship Id="rId7" Type="http://schemas.openxmlformats.org/officeDocument/2006/relationships/hyperlink" Target="https://en.wikipedia.org/wiki/Molecular_weight" TargetMode="External"/><Relationship Id="rId12" Type="http://schemas.openxmlformats.org/officeDocument/2006/relationships/image" Target="../media/image2.png"/><Relationship Id="rId2" Type="http://schemas.openxmlformats.org/officeDocument/2006/relationships/hyperlink" Target="https://en.wikipedia.org/wiki/Atomic_nucleus" TargetMode="External"/><Relationship Id="rId1" Type="http://schemas.openxmlformats.org/officeDocument/2006/relationships/slideLayout" Target="../slideLayouts/slideLayout1.xml"/><Relationship Id="rId6" Type="http://schemas.openxmlformats.org/officeDocument/2006/relationships/hyperlink" Target="https://en.wikipedia.org/wiki/Speed_of_light" TargetMode="External"/><Relationship Id="rId11" Type="http://schemas.openxmlformats.org/officeDocument/2006/relationships/hyperlink" Target="https://en.wikipedia.org/wiki/Chandrasekhar's_white_dwarf_equation" TargetMode="External"/><Relationship Id="rId5" Type="http://schemas.openxmlformats.org/officeDocument/2006/relationships/hyperlink" Target="https://en.wikipedia.org/wiki/Reduced_Planck_constant" TargetMode="External"/><Relationship Id="rId10" Type="http://schemas.openxmlformats.org/officeDocument/2006/relationships/hyperlink" Target="https://en.wikipedia.org/wiki/Planck_mass" TargetMode="External"/><Relationship Id="rId4" Type="http://schemas.openxmlformats.org/officeDocument/2006/relationships/hyperlink" Target="https://en.wikipedia.org/wiki/Fermi_gas" TargetMode="External"/><Relationship Id="rId9" Type="http://schemas.openxmlformats.org/officeDocument/2006/relationships/hyperlink" Target="https://en.wikipedia.org/wiki/Lane%E2%80%93Emden_equa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69245"/>
            <a:ext cx="9144000" cy="2223912"/>
          </a:xfrm>
        </p:spPr>
        <p:txBody>
          <a:bodyPr>
            <a:normAutofit fontScale="90000"/>
          </a:bodyPr>
          <a:lstStyle/>
          <a:p>
            <a:r>
              <a:rPr lang="en-US" sz="4400" b="1" dirty="0" smtClean="0">
                <a:solidFill>
                  <a:srgbClr val="FF0000"/>
                </a:solidFill>
                <a:latin typeface="Times New Roman" panose="02020603050405020304" pitchFamily="18" charset="0"/>
                <a:cs typeface="Times New Roman" panose="02020603050405020304" pitchFamily="18" charset="0"/>
              </a:rPr>
              <a:t/>
            </a:r>
            <a:br>
              <a:rPr lang="en-US" sz="4400" b="1" dirty="0" smtClean="0">
                <a:solidFill>
                  <a:srgbClr val="FF0000"/>
                </a:solidFill>
                <a:latin typeface="Times New Roman" panose="02020603050405020304" pitchFamily="18" charset="0"/>
                <a:cs typeface="Times New Roman" panose="02020603050405020304" pitchFamily="18" charset="0"/>
              </a:rPr>
            </a:br>
            <a:r>
              <a:rPr lang="en-US" sz="4400" b="1" dirty="0">
                <a:solidFill>
                  <a:srgbClr val="FF0000"/>
                </a:solidFill>
                <a:latin typeface="Times New Roman" panose="02020603050405020304" pitchFamily="18" charset="0"/>
                <a:cs typeface="Times New Roman" panose="02020603050405020304" pitchFamily="18" charset="0"/>
              </a:rPr>
              <a:t/>
            </a:r>
            <a:br>
              <a:rPr lang="en-US" sz="4400" b="1" dirty="0">
                <a:solidFill>
                  <a:srgbClr val="FF0000"/>
                </a:solidFill>
                <a:latin typeface="Times New Roman" panose="02020603050405020304" pitchFamily="18" charset="0"/>
                <a:cs typeface="Times New Roman" panose="02020603050405020304" pitchFamily="18" charset="0"/>
              </a:rPr>
            </a:br>
            <a:r>
              <a:rPr lang="en-US" sz="4400" b="1" dirty="0" smtClean="0">
                <a:solidFill>
                  <a:srgbClr val="FF0000"/>
                </a:solidFill>
                <a:latin typeface="Times New Roman" panose="02020603050405020304" pitchFamily="18" charset="0"/>
                <a:cs typeface="Times New Roman" panose="02020603050405020304" pitchFamily="18" charset="0"/>
              </a:rPr>
              <a:t/>
            </a:r>
            <a:br>
              <a:rPr lang="en-US" sz="4400" b="1" dirty="0" smtClean="0">
                <a:solidFill>
                  <a:srgbClr val="FF0000"/>
                </a:solidFill>
                <a:latin typeface="Times New Roman" panose="02020603050405020304" pitchFamily="18" charset="0"/>
                <a:cs typeface="Times New Roman" panose="02020603050405020304" pitchFamily="18" charset="0"/>
              </a:rPr>
            </a:br>
            <a:r>
              <a:rPr lang="en-US" sz="4400" b="1" dirty="0" smtClean="0">
                <a:solidFill>
                  <a:srgbClr val="FF0000"/>
                </a:solidFill>
                <a:latin typeface="Times New Roman" panose="02020603050405020304" pitchFamily="18" charset="0"/>
                <a:cs typeface="Times New Roman" panose="02020603050405020304" pitchFamily="18" charset="0"/>
              </a:rPr>
              <a:t>TO </a:t>
            </a:r>
            <a:r>
              <a:rPr lang="en-US" sz="4400" b="1" dirty="0">
                <a:solidFill>
                  <a:srgbClr val="FF0000"/>
                </a:solidFill>
                <a:latin typeface="Times New Roman" panose="02020603050405020304" pitchFamily="18" charset="0"/>
                <a:cs typeface="Times New Roman" panose="02020603050405020304" pitchFamily="18" charset="0"/>
              </a:rPr>
              <a:t>QUESTION OF CREATION THE WHITE DWARFS THEORY</a:t>
            </a:r>
            <a:r>
              <a:rPr lang="uk-UA" dirty="0"/>
              <a:t/>
            </a:r>
            <a:br>
              <a:rPr lang="uk-UA" dirty="0"/>
            </a:br>
            <a:endParaRPr lang="uk-UA" dirty="0"/>
          </a:p>
        </p:txBody>
      </p:sp>
      <p:sp>
        <p:nvSpPr>
          <p:cNvPr id="3" name="Підзаголовок 2"/>
          <p:cNvSpPr>
            <a:spLocks noGrp="1"/>
          </p:cNvSpPr>
          <p:nvPr>
            <p:ph type="subTitle" idx="1"/>
          </p:nvPr>
        </p:nvSpPr>
        <p:spPr>
          <a:xfrm>
            <a:off x="1524000" y="3251201"/>
            <a:ext cx="9144000" cy="2006599"/>
          </a:xfrm>
        </p:spPr>
        <p:txBody>
          <a:bodyPr>
            <a:normAutofit fontScale="77500" lnSpcReduction="20000"/>
          </a:bodyPr>
          <a:lstStyle/>
          <a:p>
            <a:r>
              <a:rPr lang="en-US" b="1" dirty="0" err="1">
                <a:solidFill>
                  <a:srgbClr val="002060"/>
                </a:solidFill>
              </a:rPr>
              <a:t>Trokhimchuck</a:t>
            </a:r>
            <a:r>
              <a:rPr lang="en-US" b="1" dirty="0">
                <a:solidFill>
                  <a:srgbClr val="002060"/>
                </a:solidFill>
              </a:rPr>
              <a:t> Petro P.</a:t>
            </a:r>
            <a:endParaRPr lang="uk-UA" b="1" dirty="0">
              <a:solidFill>
                <a:srgbClr val="002060"/>
              </a:solidFill>
            </a:endParaRPr>
          </a:p>
          <a:p>
            <a:r>
              <a:rPr lang="en-US" b="1" dirty="0" err="1">
                <a:solidFill>
                  <a:srgbClr val="002060"/>
                </a:solidFill>
              </a:rPr>
              <a:t>Anatolii</a:t>
            </a:r>
            <a:r>
              <a:rPr lang="en-US" b="1" dirty="0">
                <a:solidFill>
                  <a:srgbClr val="002060"/>
                </a:solidFill>
              </a:rPr>
              <a:t> </a:t>
            </a:r>
            <a:r>
              <a:rPr lang="en-US" b="1" dirty="0" err="1">
                <a:solidFill>
                  <a:srgbClr val="002060"/>
                </a:solidFill>
              </a:rPr>
              <a:t>Svidzinskii</a:t>
            </a:r>
            <a:r>
              <a:rPr lang="en-US" b="1" dirty="0">
                <a:solidFill>
                  <a:srgbClr val="002060"/>
                </a:solidFill>
              </a:rPr>
              <a:t> Department of Theoretical and </a:t>
            </a:r>
            <a:endParaRPr lang="uk-UA" b="1" dirty="0">
              <a:solidFill>
                <a:srgbClr val="002060"/>
              </a:solidFill>
            </a:endParaRPr>
          </a:p>
          <a:p>
            <a:r>
              <a:rPr lang="en-US" b="1" dirty="0">
                <a:solidFill>
                  <a:srgbClr val="002060"/>
                </a:solidFill>
              </a:rPr>
              <a:t>Computer Physics, </a:t>
            </a:r>
            <a:r>
              <a:rPr lang="en-US" b="1" dirty="0" err="1">
                <a:solidFill>
                  <a:srgbClr val="002060"/>
                </a:solidFill>
              </a:rPr>
              <a:t>Lesya</a:t>
            </a:r>
            <a:r>
              <a:rPr lang="en-US" b="1" dirty="0">
                <a:solidFill>
                  <a:srgbClr val="002060"/>
                </a:solidFill>
              </a:rPr>
              <a:t> </a:t>
            </a:r>
            <a:r>
              <a:rPr lang="en-US" b="1" dirty="0" err="1">
                <a:solidFill>
                  <a:srgbClr val="002060"/>
                </a:solidFill>
              </a:rPr>
              <a:t>Ukrainka</a:t>
            </a:r>
            <a:r>
              <a:rPr lang="en-US" b="1" dirty="0">
                <a:solidFill>
                  <a:srgbClr val="002060"/>
                </a:solidFill>
              </a:rPr>
              <a:t> </a:t>
            </a:r>
            <a:r>
              <a:rPr lang="en-US" b="1" dirty="0" err="1">
                <a:solidFill>
                  <a:srgbClr val="002060"/>
                </a:solidFill>
              </a:rPr>
              <a:t>Volyn</a:t>
            </a:r>
            <a:r>
              <a:rPr lang="en-US" b="1" dirty="0">
                <a:solidFill>
                  <a:srgbClr val="002060"/>
                </a:solidFill>
              </a:rPr>
              <a:t> National University,</a:t>
            </a:r>
            <a:endParaRPr lang="uk-UA" b="1" dirty="0">
              <a:solidFill>
                <a:srgbClr val="002060"/>
              </a:solidFill>
            </a:endParaRPr>
          </a:p>
          <a:p>
            <a:r>
              <a:rPr lang="en-US" b="1" dirty="0" err="1">
                <a:solidFill>
                  <a:srgbClr val="002060"/>
                </a:solidFill>
              </a:rPr>
              <a:t>Voly</a:t>
            </a:r>
            <a:r>
              <a:rPr lang="en-US" b="1" dirty="0">
                <a:solidFill>
                  <a:srgbClr val="002060"/>
                </a:solidFill>
              </a:rPr>
              <a:t> av. 13, Lutsk, Ukraine, 43025</a:t>
            </a:r>
            <a:endParaRPr lang="uk-UA" b="1" dirty="0">
              <a:solidFill>
                <a:srgbClr val="002060"/>
              </a:solidFill>
            </a:endParaRPr>
          </a:p>
          <a:p>
            <a:r>
              <a:rPr lang="en-US" b="1" u="sng" dirty="0">
                <a:solidFill>
                  <a:srgbClr val="002060"/>
                </a:solidFill>
                <a:hlinkClick r:id="rId2"/>
              </a:rPr>
              <a:t>trope1650@gmail.com</a:t>
            </a:r>
            <a:r>
              <a:rPr lang="en-US" b="1" dirty="0">
                <a:solidFill>
                  <a:srgbClr val="002060"/>
                </a:solidFill>
              </a:rPr>
              <a:t>, </a:t>
            </a:r>
            <a:r>
              <a:rPr lang="en-US" b="1" u="sng" dirty="0">
                <a:solidFill>
                  <a:srgbClr val="002060"/>
                </a:solidFill>
                <a:hlinkClick r:id="rId3"/>
              </a:rPr>
              <a:t>Trokhimchuck.Petro@vnu.edu.ua</a:t>
            </a:r>
            <a:r>
              <a:rPr lang="en-US" b="1" dirty="0">
                <a:solidFill>
                  <a:srgbClr val="002060"/>
                </a:solidFill>
              </a:rPr>
              <a:t> </a:t>
            </a:r>
            <a:endParaRPr lang="uk-UA" b="1" dirty="0">
              <a:solidFill>
                <a:srgbClr val="002060"/>
              </a:solidFill>
            </a:endParaRPr>
          </a:p>
          <a:p>
            <a:r>
              <a:rPr lang="en-US" b="1" dirty="0">
                <a:solidFill>
                  <a:srgbClr val="002060"/>
                </a:solidFill>
              </a:rPr>
              <a:t> </a:t>
            </a:r>
            <a:endParaRPr lang="uk-UA" b="1" dirty="0">
              <a:solidFill>
                <a:srgbClr val="002060"/>
              </a:solidFill>
            </a:endParaRPr>
          </a:p>
          <a:p>
            <a:endParaRPr lang="uk-UA" dirty="0"/>
          </a:p>
        </p:txBody>
      </p:sp>
    </p:spTree>
    <p:extLst>
      <p:ext uri="{BB962C8B-B14F-4D97-AF65-F5344CB8AC3E}">
        <p14:creationId xmlns:p14="http://schemas.microsoft.com/office/powerpoint/2010/main" val="1570430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1049866" y="598311"/>
            <a:ext cx="9900355" cy="5644445"/>
          </a:xfrm>
        </p:spPr>
        <p:txBody>
          <a:bodyPr>
            <a:normAutofit fontScale="85000" lnSpcReduction="20000"/>
          </a:bodyPr>
          <a:lstStyle/>
          <a:p>
            <a:pPr algn="just"/>
            <a:r>
              <a:rPr lang="en-US" b="1" dirty="0">
                <a:solidFill>
                  <a:srgbClr val="002060"/>
                </a:solidFill>
              </a:rPr>
              <a:t>This remarkable agreement is surprising, because Stoner's result was based on the uniform density approximation, while Chandrasekhar’s was obtained by integrating the equations of gravitational equilibrium. The main difference is in the scales </a:t>
            </a:r>
            <a:r>
              <a:rPr lang="en-US" b="1" dirty="0" smtClean="0">
                <a:solidFill>
                  <a:srgbClr val="002060"/>
                </a:solidFill>
              </a:rPr>
              <a:t>of mass </a:t>
            </a:r>
            <a:r>
              <a:rPr lang="en-US" b="1" dirty="0">
                <a:solidFill>
                  <a:srgbClr val="002060"/>
                </a:solidFill>
              </a:rPr>
              <a:t>and of length, e.g. Chandrasekhar's critical mass </a:t>
            </a:r>
            <a:r>
              <a:rPr lang="en-US" b="1" i="1" dirty="0" smtClean="0">
                <a:solidFill>
                  <a:srgbClr val="002060"/>
                </a:solidFill>
              </a:rPr>
              <a:t>Mc</a:t>
            </a:r>
            <a:r>
              <a:rPr lang="en-US" b="1" dirty="0" smtClean="0">
                <a:solidFill>
                  <a:srgbClr val="002060"/>
                </a:solidFill>
              </a:rPr>
              <a:t> is </a:t>
            </a:r>
            <a:r>
              <a:rPr lang="en-US" b="1" dirty="0">
                <a:solidFill>
                  <a:srgbClr val="002060"/>
                </a:solidFill>
              </a:rPr>
              <a:t>20 % smaller </a:t>
            </a:r>
            <a:r>
              <a:rPr lang="en-US" b="1" dirty="0" smtClean="0">
                <a:solidFill>
                  <a:srgbClr val="002060"/>
                </a:solidFill>
              </a:rPr>
              <a:t>that </a:t>
            </a:r>
            <a:r>
              <a:rPr lang="en-US" b="1" dirty="0">
                <a:solidFill>
                  <a:srgbClr val="002060"/>
                </a:solidFill>
              </a:rPr>
              <a:t>Stoner's. Before 1935, following ideas of </a:t>
            </a:r>
            <a:r>
              <a:rPr lang="en-US" b="1" dirty="0" smtClean="0">
                <a:solidFill>
                  <a:srgbClr val="002060"/>
                </a:solidFill>
              </a:rPr>
              <a:t>Milne, </a:t>
            </a:r>
            <a:r>
              <a:rPr lang="en-US" b="1" dirty="0">
                <a:solidFill>
                  <a:srgbClr val="002060"/>
                </a:solidFill>
              </a:rPr>
              <a:t>Chandrasekhar had developed only a crude composite model for a white dwarf </a:t>
            </a:r>
            <a:r>
              <a:rPr lang="en-US" b="1" baseline="30000" dirty="0">
                <a:solidFill>
                  <a:srgbClr val="002060"/>
                </a:solidFill>
              </a:rPr>
              <a:t>26</a:t>
            </a:r>
            <a:r>
              <a:rPr lang="en-US" b="1" dirty="0">
                <a:solidFill>
                  <a:srgbClr val="002060"/>
                </a:solidFill>
              </a:rPr>
              <a:t> in which the non-relativistic approximation was assume to be valid for increasing mass until the central pressure became equal to the pressure given by the extreme relativistic equation at the same density. For a larger mass, he applied this relativistic equation to </a:t>
            </a:r>
            <a:r>
              <a:rPr lang="en-US" b="1" dirty="0" smtClean="0">
                <a:solidFill>
                  <a:srgbClr val="002060"/>
                </a:solidFill>
              </a:rPr>
              <a:t>a </a:t>
            </a:r>
            <a:r>
              <a:rPr lang="en-US" b="1" dirty="0">
                <a:solidFill>
                  <a:srgbClr val="002060"/>
                </a:solidFill>
              </a:rPr>
              <a:t>central region of the star, and the non-relativistic equation for an external region of the star bounded by a surface defined when these two equations gave the same pressure at equal densities.</a:t>
            </a:r>
            <a:endParaRPr lang="uk-UA" b="1" dirty="0">
              <a:solidFill>
                <a:srgbClr val="002060"/>
              </a:solidFill>
            </a:endParaRPr>
          </a:p>
          <a:p>
            <a:pPr algn="just"/>
            <a:r>
              <a:rPr lang="en-US" b="1" dirty="0">
                <a:solidFill>
                  <a:srgbClr val="002060"/>
                </a:solidFill>
              </a:rPr>
              <a:t>Stoner was encouraged by Arthur S. Eddington, the foremost astrophysicist at that time, to pursue the implication of his relativistic equation of state on the maximum density and temperature of white dwarfs as a function of density, and he communicated Stoner's two papers on this subject to the Monthly Notices of the Royal Astronomical Society</a:t>
            </a:r>
            <a:r>
              <a:rPr lang="en-US" b="1" baseline="30000" dirty="0">
                <a:solidFill>
                  <a:srgbClr val="002060"/>
                </a:solidFill>
              </a:rPr>
              <a:t>2829</a:t>
            </a:r>
            <a:r>
              <a:rPr lang="en-US" b="1" dirty="0">
                <a:solidFill>
                  <a:srgbClr val="002060"/>
                </a:solidFill>
              </a:rPr>
              <a:t> </a:t>
            </a:r>
            <a:r>
              <a:rPr lang="en-US" b="1" baseline="30000" dirty="0">
                <a:solidFill>
                  <a:srgbClr val="002060"/>
                </a:solidFill>
              </a:rPr>
              <a:t>30</a:t>
            </a:r>
            <a:r>
              <a:rPr lang="en-US" b="1" dirty="0">
                <a:solidFill>
                  <a:srgbClr val="002060"/>
                </a:solidFill>
              </a:rPr>
              <a:t>. Eddington's 1932 correspondence with Stoner (see Appendix II and Fig. 2) deepens further the mystery why several years later, in a well known public attack on Chandrasekhar's similar work on white dwarfs </a:t>
            </a:r>
            <a:r>
              <a:rPr lang="en-US" b="1" baseline="30000" dirty="0">
                <a:solidFill>
                  <a:srgbClr val="002060"/>
                </a:solidFill>
              </a:rPr>
              <a:t>31</a:t>
            </a:r>
            <a:r>
              <a:rPr lang="en-US" b="1" dirty="0">
                <a:solidFill>
                  <a:srgbClr val="002060"/>
                </a:solidFill>
              </a:rPr>
              <a:t>, Eddington unexpectedly rejected the relativistic equation of state, and the profound implications of the existence of a white dwarf mass limit</a:t>
            </a:r>
            <a:r>
              <a:rPr lang="en-US" b="1" baseline="30000" dirty="0">
                <a:solidFill>
                  <a:srgbClr val="002060"/>
                </a:solidFill>
              </a:rPr>
              <a:t>32</a:t>
            </a:r>
            <a:r>
              <a:rPr lang="en-US" b="1" dirty="0">
                <a:solidFill>
                  <a:srgbClr val="002060"/>
                </a:solidFill>
              </a:rPr>
              <a:t> </a:t>
            </a:r>
            <a:r>
              <a:rPr lang="en-US" b="1" baseline="30000" dirty="0">
                <a:solidFill>
                  <a:srgbClr val="002060"/>
                </a:solidFill>
              </a:rPr>
              <a:t>33</a:t>
            </a:r>
            <a:r>
              <a:rPr lang="en-US" b="1" dirty="0">
                <a:solidFill>
                  <a:srgbClr val="002060"/>
                </a:solidFill>
              </a:rPr>
              <a:t> for the fate of stars with masses exceeding this limit</a:t>
            </a:r>
            <a:r>
              <a:rPr lang="en-US" b="1" baseline="30000" dirty="0">
                <a:solidFill>
                  <a:srgbClr val="002060"/>
                </a:solidFill>
              </a:rPr>
              <a:t>34</a:t>
            </a:r>
            <a:r>
              <a:rPr lang="en-US" b="1" dirty="0">
                <a:solidFill>
                  <a:srgbClr val="002060"/>
                </a:solidFill>
              </a:rPr>
              <a:t>. Apparently Eddington had found that relativistic degeneracy was incompatible with his fundamental theory, and later confessed to Chandrasekhar that he would have to abandon this theory if </a:t>
            </a:r>
            <a:r>
              <a:rPr lang="en-US" b="1" dirty="0" err="1">
                <a:solidFill>
                  <a:srgbClr val="002060"/>
                </a:solidFill>
              </a:rPr>
              <a:t>relativitivistic</a:t>
            </a:r>
            <a:r>
              <a:rPr lang="en-US" b="1" dirty="0">
                <a:solidFill>
                  <a:srgbClr val="002060"/>
                </a:solidFill>
              </a:rPr>
              <a:t> degeneracy was valid</a:t>
            </a:r>
            <a:r>
              <a:rPr lang="en-US" b="1" baseline="30000" dirty="0">
                <a:solidFill>
                  <a:srgbClr val="002060"/>
                </a:solidFill>
              </a:rPr>
              <a:t>35</a:t>
            </a:r>
            <a:r>
              <a:rPr lang="en-US" b="1" dirty="0">
                <a:solidFill>
                  <a:srgbClr val="002060"/>
                </a:solidFill>
              </a:rPr>
              <a:t> . </a:t>
            </a:r>
            <a:endParaRPr lang="uk-UA" b="1" dirty="0">
              <a:solidFill>
                <a:srgbClr val="002060"/>
              </a:solidFill>
            </a:endParaRPr>
          </a:p>
          <a:p>
            <a:endParaRPr lang="uk-UA" dirty="0"/>
          </a:p>
        </p:txBody>
      </p:sp>
    </p:spTree>
    <p:extLst>
      <p:ext uri="{BB962C8B-B14F-4D97-AF65-F5344CB8AC3E}">
        <p14:creationId xmlns:p14="http://schemas.microsoft.com/office/powerpoint/2010/main" val="40482056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530578" y="801511"/>
            <a:ext cx="10893778" cy="5497689"/>
          </a:xfrm>
        </p:spPr>
        <p:txBody>
          <a:bodyPr>
            <a:normAutofit fontScale="77500" lnSpcReduction="20000"/>
          </a:bodyPr>
          <a:lstStyle/>
          <a:p>
            <a:pPr algn="just"/>
            <a:r>
              <a:rPr lang="en-US" b="1" dirty="0">
                <a:solidFill>
                  <a:srgbClr val="002060"/>
                </a:solidFill>
                <a:latin typeface="Times New Roman" panose="02020603050405020304" pitchFamily="18" charset="0"/>
                <a:cs typeface="Times New Roman" panose="02020603050405020304" pitchFamily="18" charset="0"/>
              </a:rPr>
              <a:t>Eddington's </a:t>
            </a:r>
            <a:r>
              <a:rPr lang="en-US" b="1" dirty="0" smtClean="0">
                <a:solidFill>
                  <a:srgbClr val="002060"/>
                </a:solidFill>
                <a:latin typeface="Times New Roman" panose="02020603050405020304" pitchFamily="18" charset="0"/>
                <a:cs typeface="Times New Roman" panose="02020603050405020304" pitchFamily="18" charset="0"/>
              </a:rPr>
              <a:t>criticisms  were </a:t>
            </a:r>
            <a:r>
              <a:rPr lang="en-US" b="1" dirty="0">
                <a:solidFill>
                  <a:srgbClr val="002060"/>
                </a:solidFill>
                <a:latin typeface="Times New Roman" panose="02020603050405020304" pitchFamily="18" charset="0"/>
                <a:cs typeface="Times New Roman" panose="02020603050405020304" pitchFamily="18" charset="0"/>
              </a:rPr>
              <a:t>entirely </a:t>
            </a:r>
            <a:r>
              <a:rPr lang="en-US" b="1" dirty="0" err="1" smtClean="0">
                <a:solidFill>
                  <a:srgbClr val="002060"/>
                </a:solidFill>
                <a:latin typeface="Times New Roman" panose="02020603050405020304" pitchFamily="18" charset="0"/>
                <a:cs typeface="Times New Roman" panose="02020603050405020304" pitchFamily="18" charset="0"/>
              </a:rPr>
              <a:t>unfounde</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but his enormous prestige led to the acceptance of his views by many in the astronomical community, and to an early rejection of Chandrasekhar's work. After Eddington questioned the validity of the relativistic equation of state for a degenerate electron gas, Chandrasekhar went for support to several of the great pioneers of the modern quantum theory, including Dirac who was in Cambridge, and to Bohr and Rosenfeld who he had met during a visit at Bohr's Institute in Copenhagen. They assured him of the validity of the relativistic equation of </a:t>
            </a:r>
            <a:r>
              <a:rPr lang="en-US" b="1" dirty="0" smtClean="0">
                <a:solidFill>
                  <a:srgbClr val="002060"/>
                </a:solidFill>
                <a:latin typeface="Times New Roman" panose="02020603050405020304" pitchFamily="18" charset="0"/>
                <a:cs typeface="Times New Roman" panose="02020603050405020304" pitchFamily="18" charset="0"/>
              </a:rPr>
              <a:t>state, </a:t>
            </a:r>
            <a:r>
              <a:rPr lang="en-US" b="1" dirty="0">
                <a:solidFill>
                  <a:srgbClr val="002060"/>
                </a:solidFill>
                <a:latin typeface="Times New Roman" panose="02020603050405020304" pitchFamily="18" charset="0"/>
                <a:cs typeface="Times New Roman" panose="02020603050405020304" pitchFamily="18" charset="0"/>
              </a:rPr>
              <a:t>and advised him to ignore Eddington's </a:t>
            </a:r>
            <a:r>
              <a:rPr lang="en-US" b="1" dirty="0" smtClean="0">
                <a:solidFill>
                  <a:srgbClr val="002060"/>
                </a:solidFill>
                <a:latin typeface="Times New Roman" panose="02020603050405020304" pitchFamily="18" charset="0"/>
                <a:cs typeface="Times New Roman" panose="02020603050405020304" pitchFamily="18" charset="0"/>
              </a:rPr>
              <a:t>objections, </a:t>
            </a:r>
            <a:r>
              <a:rPr lang="en-US" b="1" dirty="0">
                <a:solidFill>
                  <a:srgbClr val="002060"/>
                </a:solidFill>
                <a:latin typeface="Times New Roman" panose="02020603050405020304" pitchFamily="18" charset="0"/>
                <a:cs typeface="Times New Roman" panose="02020603050405020304" pitchFamily="18" charset="0"/>
              </a:rPr>
              <a:t>but Chandrasekhar continued relentlessly to pursue this matter, writing a paper with Christian </a:t>
            </a:r>
            <a:r>
              <a:rPr lang="en-US" b="1" dirty="0" err="1" smtClean="0">
                <a:solidFill>
                  <a:srgbClr val="002060"/>
                </a:solidFill>
                <a:latin typeface="Times New Roman" panose="02020603050405020304" pitchFamily="18" charset="0"/>
                <a:cs typeface="Times New Roman" panose="02020603050405020304" pitchFamily="18" charset="0"/>
              </a:rPr>
              <a:t>Meller</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on relativistic degeneracy</a:t>
            </a:r>
            <a:r>
              <a:rPr lang="en-US" b="1" baseline="30000" dirty="0">
                <a:solidFill>
                  <a:srgbClr val="002060"/>
                </a:solidFill>
                <a:latin typeface="Times New Roman" panose="02020603050405020304" pitchFamily="18" charset="0"/>
                <a:cs typeface="Times New Roman" panose="02020603050405020304" pitchFamily="18" charset="0"/>
              </a:rPr>
              <a:t>40</a:t>
            </a:r>
            <a:r>
              <a:rPr lang="en-US" b="1" dirty="0">
                <a:solidFill>
                  <a:srgbClr val="002060"/>
                </a:solidFill>
                <a:latin typeface="Times New Roman" panose="02020603050405020304" pitchFamily="18" charset="0"/>
                <a:cs typeface="Times New Roman" panose="02020603050405020304" pitchFamily="18" charset="0"/>
              </a:rPr>
              <a:t>, and persuading Rudolf </a:t>
            </a:r>
            <a:r>
              <a:rPr lang="en-US" b="1" dirty="0" err="1">
                <a:solidFill>
                  <a:srgbClr val="002060"/>
                </a:solidFill>
                <a:latin typeface="Times New Roman" panose="02020603050405020304" pitchFamily="18" charset="0"/>
                <a:cs typeface="Times New Roman" panose="02020603050405020304" pitchFamily="18" charset="0"/>
              </a:rPr>
              <a:t>Peierls</a:t>
            </a:r>
            <a:r>
              <a:rPr lang="en-US" b="1" dirty="0">
                <a:solidFill>
                  <a:srgbClr val="002060"/>
                </a:solidFill>
                <a:latin typeface="Times New Roman" panose="02020603050405020304" pitchFamily="18" charset="0"/>
                <a:cs typeface="Times New Roman" panose="02020603050405020304" pitchFamily="18" charset="0"/>
              </a:rPr>
              <a:t> to </a:t>
            </a:r>
            <a:r>
              <a:rPr lang="en-US" b="1" dirty="0" smtClean="0">
                <a:solidFill>
                  <a:srgbClr val="002060"/>
                </a:solidFill>
                <a:latin typeface="Times New Roman" panose="02020603050405020304" pitchFamily="18" charset="0"/>
                <a:cs typeface="Times New Roman" panose="02020603050405020304" pitchFamily="18" charset="0"/>
              </a:rPr>
              <a:t>give another </a:t>
            </a:r>
            <a:r>
              <a:rPr lang="en-US" b="1" dirty="0" smtClean="0">
                <a:solidFill>
                  <a:srgbClr val="002060"/>
                </a:solidFill>
                <a:latin typeface="Times New Roman" panose="02020603050405020304" pitchFamily="18" charset="0"/>
                <a:cs typeface="Times New Roman" panose="02020603050405020304" pitchFamily="18" charset="0"/>
              </a:rPr>
              <a:t>proof </a:t>
            </a:r>
            <a:r>
              <a:rPr lang="en-US" b="1" dirty="0">
                <a:solidFill>
                  <a:srgbClr val="002060"/>
                </a:solidFill>
                <a:latin typeface="Times New Roman" panose="02020603050405020304" pitchFamily="18" charset="0"/>
                <a:cs typeface="Times New Roman" panose="02020603050405020304" pitchFamily="18" charset="0"/>
              </a:rPr>
              <a:t>of its validity. During this controversy, however, Chandrasekhar apparently did not mention Stoner and his earlier derivation of this </a:t>
            </a:r>
            <a:r>
              <a:rPr lang="en-US" b="1" dirty="0" smtClean="0">
                <a:solidFill>
                  <a:srgbClr val="002060"/>
                </a:solidFill>
                <a:latin typeface="Times New Roman" panose="02020603050405020304" pitchFamily="18" charset="0"/>
                <a:cs typeface="Times New Roman" panose="02020603050405020304" pitchFamily="18" charset="0"/>
              </a:rPr>
              <a:t>equation, </a:t>
            </a:r>
            <a:r>
              <a:rPr lang="en-US" b="1" dirty="0">
                <a:solidFill>
                  <a:srgbClr val="002060"/>
                </a:solidFill>
                <a:latin typeface="Times New Roman" panose="02020603050405020304" pitchFamily="18" charset="0"/>
                <a:cs typeface="Times New Roman" panose="02020603050405020304" pitchFamily="18" charset="0"/>
              </a:rPr>
              <a:t>which is neither referenced in his paper with </a:t>
            </a:r>
            <a:r>
              <a:rPr lang="en-US" b="1" dirty="0" err="1" smtClean="0">
                <a:solidFill>
                  <a:srgbClr val="002060"/>
                </a:solidFill>
                <a:latin typeface="Times New Roman" panose="02020603050405020304" pitchFamily="18" charset="0"/>
                <a:cs typeface="Times New Roman" panose="02020603050405020304" pitchFamily="18" charset="0"/>
              </a:rPr>
              <a:t>Meller</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nor in the paper by </a:t>
            </a:r>
            <a:r>
              <a:rPr lang="en-US" b="1" dirty="0" err="1">
                <a:solidFill>
                  <a:srgbClr val="002060"/>
                </a:solidFill>
                <a:latin typeface="Times New Roman" panose="02020603050405020304" pitchFamily="18" charset="0"/>
                <a:cs typeface="Times New Roman" panose="02020603050405020304" pitchFamily="18" charset="0"/>
              </a:rPr>
              <a:t>Peierls</a:t>
            </a:r>
            <a:r>
              <a:rPr lang="en-US" b="1" dirty="0">
                <a:solidFill>
                  <a:srgbClr val="002060"/>
                </a:solidFill>
                <a:latin typeface="Times New Roman" panose="02020603050405020304" pitchFamily="18" charset="0"/>
                <a:cs typeface="Times New Roman" panose="02020603050405020304" pitchFamily="18" charset="0"/>
              </a:rPr>
              <a:t>. </a:t>
            </a:r>
            <a:r>
              <a:rPr lang="en-US" b="1" dirty="0" smtClean="0">
                <a:solidFill>
                  <a:srgbClr val="002060"/>
                </a:solidFill>
                <a:latin typeface="Times New Roman" panose="02020603050405020304" pitchFamily="18" charset="0"/>
                <a:cs typeface="Times New Roman" panose="02020603050405020304" pitchFamily="18" charset="0"/>
              </a:rPr>
              <a:t>In an </a:t>
            </a:r>
            <a:r>
              <a:rPr lang="en-US" b="1" dirty="0">
                <a:solidFill>
                  <a:srgbClr val="002060"/>
                </a:solidFill>
                <a:latin typeface="Times New Roman" panose="02020603050405020304" pitchFamily="18" charset="0"/>
                <a:cs typeface="Times New Roman" panose="02020603050405020304" pitchFamily="18" charset="0"/>
              </a:rPr>
              <a:t>Appendix to the first </a:t>
            </a:r>
            <a:r>
              <a:rPr lang="en-US" b="1" dirty="0" smtClean="0">
                <a:solidFill>
                  <a:srgbClr val="002060"/>
                </a:solidFill>
                <a:latin typeface="Times New Roman" panose="02020603050405020304" pitchFamily="18" charset="0"/>
                <a:cs typeface="Times New Roman" panose="02020603050405020304" pitchFamily="18" charset="0"/>
              </a:rPr>
              <a:t>paper </a:t>
            </a:r>
            <a:r>
              <a:rPr lang="en-US" b="1" dirty="0">
                <a:solidFill>
                  <a:srgbClr val="002060"/>
                </a:solidFill>
                <a:latin typeface="Times New Roman" panose="02020603050405020304" pitchFamily="18" charset="0"/>
                <a:cs typeface="Times New Roman" panose="02020603050405020304" pitchFamily="18" charset="0"/>
              </a:rPr>
              <a:t>in which he applied Stoner’s equation, he claimed to offer a “simpler derivation” of it, but it turned out to be essentially the same one given by Stoner. Here Chandrasekhar did give an </a:t>
            </a:r>
            <a:r>
              <a:rPr lang="en-US" b="1" dirty="0" err="1">
                <a:solidFill>
                  <a:srgbClr val="002060"/>
                </a:solidFill>
                <a:latin typeface="Times New Roman" panose="02020603050405020304" pitchFamily="18" charset="0"/>
                <a:cs typeface="Times New Roman" panose="02020603050405020304" pitchFamily="18" charset="0"/>
              </a:rPr>
              <a:t>acknowlegdment</a:t>
            </a:r>
            <a:r>
              <a:rPr lang="en-US" b="1" dirty="0">
                <a:solidFill>
                  <a:srgbClr val="002060"/>
                </a:solidFill>
                <a:latin typeface="Times New Roman" panose="02020603050405020304" pitchFamily="18" charset="0"/>
                <a:cs typeface="Times New Roman" panose="02020603050405020304" pitchFamily="18" charset="0"/>
              </a:rPr>
              <a:t> to Stoner with the remark that “ this equation has been derived by Stoner (among others)”, but the “others” remain unidentified, because they don’t exist. He also mentioned “ that Stoner had previously made some calculations concerning the (p, r ) relations for a degenerate gas”, neglecting to give reference to Stoner’s paper</a:t>
            </a:r>
            <a:r>
              <a:rPr lang="en-US" b="1" baseline="30000" dirty="0">
                <a:solidFill>
                  <a:srgbClr val="002060"/>
                </a:solidFill>
                <a:latin typeface="Times New Roman" panose="02020603050405020304" pitchFamily="18" charset="0"/>
                <a:cs typeface="Times New Roman" panose="02020603050405020304" pitchFamily="18" charset="0"/>
              </a:rPr>
              <a:t>28</a:t>
            </a:r>
            <a:r>
              <a:rPr lang="en-US" b="1" dirty="0">
                <a:solidFill>
                  <a:srgbClr val="002060"/>
                </a:solidFill>
                <a:latin typeface="Times New Roman" panose="02020603050405020304" pitchFamily="18" charset="0"/>
                <a:cs typeface="Times New Roman" panose="02020603050405020304" pitchFamily="18" charset="0"/>
              </a:rPr>
              <a:t> where a derivation of this pressure-density relation and his numerical tables appeared. For several more years Stoner continued to work on the </a:t>
            </a:r>
            <a:r>
              <a:rPr lang="en-US" b="1" dirty="0" smtClean="0">
                <a:solidFill>
                  <a:srgbClr val="002060"/>
                </a:solidFill>
                <a:latin typeface="Times New Roman" panose="02020603050405020304" pitchFamily="18" charset="0"/>
                <a:cs typeface="Times New Roman" panose="02020603050405020304" pitchFamily="18" charset="0"/>
              </a:rPr>
              <a:t>equation of </a:t>
            </a:r>
            <a:r>
              <a:rPr lang="en-US" b="1" dirty="0">
                <a:solidFill>
                  <a:srgbClr val="002060"/>
                </a:solidFill>
                <a:latin typeface="Times New Roman" panose="02020603050405020304" pitchFamily="18" charset="0"/>
                <a:cs typeface="Times New Roman" panose="02020603050405020304" pitchFamily="18" charset="0"/>
              </a:rPr>
              <a:t>state for finite temperatures, publishing extensive tables of Fermi-Dirac </a:t>
            </a:r>
            <a:r>
              <a:rPr lang="en-US" b="1" dirty="0" smtClean="0">
                <a:solidFill>
                  <a:srgbClr val="002060"/>
                </a:solidFill>
                <a:latin typeface="Times New Roman" panose="02020603050405020304" pitchFamily="18" charset="0"/>
                <a:cs typeface="Times New Roman" panose="02020603050405020304" pitchFamily="18" charset="0"/>
              </a:rPr>
              <a:t>functions </a:t>
            </a:r>
            <a:r>
              <a:rPr lang="en-US" b="1" dirty="0">
                <a:solidFill>
                  <a:srgbClr val="002060"/>
                </a:solidFill>
                <a:latin typeface="Times New Roman" panose="02020603050405020304" pitchFamily="18" charset="0"/>
                <a:cs typeface="Times New Roman" panose="02020603050405020304" pitchFamily="18" charset="0"/>
              </a:rPr>
              <a:t>which later turned out to be also very useful for improved calculations of the properties of white dwarfs </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Chandrasekhar also did not mentioned that an independent derivation in 1931 of the critical mass of dense stars was given by Lev </a:t>
            </a:r>
            <a:r>
              <a:rPr lang="en-US" b="1" dirty="0" smtClean="0">
                <a:solidFill>
                  <a:srgbClr val="002060"/>
                </a:solidFill>
                <a:latin typeface="Times New Roman" panose="02020603050405020304" pitchFamily="18" charset="0"/>
                <a:cs typeface="Times New Roman" panose="02020603050405020304" pitchFamily="18" charset="0"/>
              </a:rPr>
              <a:t>Landau, </a:t>
            </a:r>
            <a:r>
              <a:rPr lang="en-US" b="1" dirty="0">
                <a:solidFill>
                  <a:srgbClr val="002060"/>
                </a:solidFill>
                <a:latin typeface="Times New Roman" panose="02020603050405020304" pitchFamily="18" charset="0"/>
                <a:cs typeface="Times New Roman" panose="02020603050405020304" pitchFamily="18" charset="0"/>
              </a:rPr>
              <a:t>who apparently was unaware of Stoner’s work. Landau, </a:t>
            </a:r>
            <a:r>
              <a:rPr lang="en-US" b="1" dirty="0" smtClean="0">
                <a:solidFill>
                  <a:srgbClr val="002060"/>
                </a:solidFill>
                <a:latin typeface="Times New Roman" panose="02020603050405020304" pitchFamily="18" charset="0"/>
                <a:cs typeface="Times New Roman" panose="02020603050405020304" pitchFamily="18" charset="0"/>
              </a:rPr>
              <a:t>however </a:t>
            </a:r>
            <a:r>
              <a:rPr lang="en-US" b="1" dirty="0">
                <a:solidFill>
                  <a:srgbClr val="002060"/>
                </a:solidFill>
                <a:latin typeface="Times New Roman" panose="02020603050405020304" pitchFamily="18" charset="0"/>
                <a:cs typeface="Times New Roman" panose="02020603050405020304" pitchFamily="18" charset="0"/>
              </a:rPr>
              <a:t>could not have known of Chandrasekhar’s work which appeared only after Landau had submitted his work for publication. Nevertheless, in his “historical notes</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Chandrasekhar complained “the tendency in some current literature” to give Landau priority in this discovery, and never gave reference to Landau’s work.</a:t>
            </a:r>
            <a:endParaRPr lang="uk-UA" b="1" dirty="0">
              <a:solidFill>
                <a:srgbClr val="002060"/>
              </a:solidFill>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930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733777" y="440266"/>
            <a:ext cx="10532533" cy="6016977"/>
          </a:xfrm>
        </p:spPr>
        <p:txBody>
          <a:bodyPr>
            <a:normAutofit fontScale="70000" lnSpcReduction="20000"/>
          </a:bodyPr>
          <a:lstStyle/>
          <a:p>
            <a:pPr algn="just"/>
            <a:r>
              <a:rPr lang="en-US" b="1" dirty="0">
                <a:solidFill>
                  <a:srgbClr val="002060"/>
                </a:solidFill>
                <a:latin typeface="Times New Roman" panose="02020603050405020304" pitchFamily="18" charset="0"/>
                <a:cs typeface="Times New Roman" panose="02020603050405020304" pitchFamily="18" charset="0"/>
              </a:rPr>
              <a:t>Later on, in his 1939 book </a:t>
            </a:r>
            <a:r>
              <a:rPr lang="en-US" b="1" baseline="30000" dirty="0">
                <a:solidFill>
                  <a:srgbClr val="002060"/>
                </a:solidFill>
                <a:latin typeface="Times New Roman" panose="02020603050405020304" pitchFamily="18" charset="0"/>
                <a:cs typeface="Times New Roman" panose="02020603050405020304" pitchFamily="18" charset="0"/>
              </a:rPr>
              <a:t>45</a:t>
            </a:r>
            <a:r>
              <a:rPr lang="en-US" b="1" dirty="0">
                <a:solidFill>
                  <a:srgbClr val="002060"/>
                </a:solidFill>
                <a:latin typeface="Times New Roman" panose="02020603050405020304" pitchFamily="18" charset="0"/>
                <a:cs typeface="Times New Roman" panose="02020603050405020304" pitchFamily="18" charset="0"/>
              </a:rPr>
              <a:t> on </a:t>
            </a:r>
            <a:r>
              <a:rPr lang="en-US" b="1" dirty="0" err="1">
                <a:solidFill>
                  <a:srgbClr val="002060"/>
                </a:solidFill>
                <a:latin typeface="Times New Roman" panose="02020603050405020304" pitchFamily="18" charset="0"/>
                <a:cs typeface="Times New Roman" panose="02020603050405020304" pitchFamily="18" charset="0"/>
              </a:rPr>
              <a:t>stelllar</a:t>
            </a:r>
            <a:r>
              <a:rPr lang="en-US" b="1" dirty="0">
                <a:solidFill>
                  <a:srgbClr val="002060"/>
                </a:solidFill>
                <a:latin typeface="Times New Roman" panose="02020603050405020304" pitchFamily="18" charset="0"/>
                <a:cs typeface="Times New Roman" panose="02020603050405020304" pitchFamily="18" charset="0"/>
              </a:rPr>
              <a:t> book where he reproduced his work on white dwarfs, Chandrasekhar mentioned that the “equation for the internal energy of an electron gas” was derived by E. C. Stoner (p. 361), but again he neglected to refer to Stoner’s explicitly derivation of the pressure-density relation, and his numerical tables for such a gas</a:t>
            </a:r>
            <a:r>
              <a:rPr lang="en-US" b="1" baseline="30000" dirty="0">
                <a:solidFill>
                  <a:srgbClr val="002060"/>
                </a:solidFill>
                <a:latin typeface="Times New Roman" panose="02020603050405020304" pitchFamily="18" charset="0"/>
                <a:cs typeface="Times New Roman" panose="02020603050405020304" pitchFamily="18" charset="0"/>
              </a:rPr>
              <a:t>28</a:t>
            </a:r>
            <a:r>
              <a:rPr lang="en-US" b="1" dirty="0">
                <a:solidFill>
                  <a:srgbClr val="002060"/>
                </a:solidFill>
                <a:latin typeface="Times New Roman" panose="02020603050405020304" pitchFamily="18" charset="0"/>
                <a:cs typeface="Times New Roman" panose="02020603050405020304" pitchFamily="18" charset="0"/>
              </a:rPr>
              <a:t>, although in 1934 he had to reproduce these tables with higher accuracy, because these tables were essential for his numerical integrations of the differential equations for gravitational equilibrium. He claimed ( p. 422 ) that “ the existence of this limiting mass was first isolated by Chandrasekhar , though its existence had been made apparent from earlier considerations by Anderson and Stoner …”. One is left wondering, however, what he meant by this assertion. I have found two other occasions when he used the word “isolate'', which may give a clue to its meaning in the present context. In his book “Eddington , the most distinguished </a:t>
            </a:r>
            <a:r>
              <a:rPr lang="en-US" b="1" dirty="0" err="1">
                <a:solidFill>
                  <a:srgbClr val="002060"/>
                </a:solidFill>
                <a:latin typeface="Times New Roman" panose="02020603050405020304" pitchFamily="18" charset="0"/>
                <a:cs typeface="Times New Roman" panose="02020603050405020304" pitchFamily="18" charset="0"/>
              </a:rPr>
              <a:t>astrophysicst</a:t>
            </a:r>
            <a:r>
              <a:rPr lang="en-US" b="1" dirty="0">
                <a:solidFill>
                  <a:srgbClr val="002060"/>
                </a:solidFill>
                <a:latin typeface="Times New Roman" panose="02020603050405020304" pitchFamily="18" charset="0"/>
                <a:cs typeface="Times New Roman" panose="02020603050405020304" pitchFamily="18" charset="0"/>
              </a:rPr>
              <a:t> of this time " (Cambridge Univ. Press, Cambridge 1983), Chandrasekhar stated that when Eddington calculated the relation between mass and pressure in a star, he did not “isolate'' its dependence on natural constants, “a surprising omission in view of his later preoccupations with natural constants''. Likewise, in his Nobel speech </a:t>
            </a:r>
            <a:r>
              <a:rPr lang="en-US" b="1" baseline="30000" dirty="0">
                <a:solidFill>
                  <a:srgbClr val="002060"/>
                </a:solidFill>
                <a:latin typeface="Times New Roman" panose="02020603050405020304" pitchFamily="18" charset="0"/>
                <a:cs typeface="Times New Roman" panose="02020603050405020304" pitchFamily="18" charset="0"/>
              </a:rPr>
              <a:t>31</a:t>
            </a:r>
            <a:r>
              <a:rPr lang="en-US" b="1" dirty="0">
                <a:solidFill>
                  <a:srgbClr val="002060"/>
                </a:solidFill>
                <a:latin typeface="Times New Roman" panose="02020603050405020304" pitchFamily="18" charset="0"/>
                <a:cs typeface="Times New Roman" panose="02020603050405020304" pitchFamily="18" charset="0"/>
              </a:rPr>
              <a:t>, Chandrasekhar remarked that an inequality, given as Eq. (14), had “isolated'' the combination of natural constants of the dimension of mass. But in this sense, it was Stoner and not Chandrasekhar who first “isolated'' the limiting mass, because Stoner explicitly gave the dependence of this mass on natural </a:t>
            </a:r>
            <a:r>
              <a:rPr lang="en-US" b="1" dirty="0" smtClean="0">
                <a:solidFill>
                  <a:srgbClr val="002060"/>
                </a:solidFill>
                <a:latin typeface="Times New Roman" panose="02020603050405020304" pitchFamily="18" charset="0"/>
                <a:cs typeface="Times New Roman" panose="02020603050405020304" pitchFamily="18" charset="0"/>
              </a:rPr>
              <a:t>constants. </a:t>
            </a:r>
            <a:r>
              <a:rPr lang="en-US" b="1" dirty="0">
                <a:solidFill>
                  <a:srgbClr val="002060"/>
                </a:solidFill>
                <a:latin typeface="Times New Roman" panose="02020603050405020304" pitchFamily="18" charset="0"/>
                <a:cs typeface="Times New Roman" panose="02020603050405020304" pitchFamily="18" charset="0"/>
              </a:rPr>
              <a:t>In his ``Biographical Notes" (p. 451) where he gives a reference to only two of the five papers of Stoner on the properties of white </a:t>
            </a:r>
            <a:r>
              <a:rPr lang="en-US" b="1" dirty="0" smtClean="0">
                <a:solidFill>
                  <a:srgbClr val="002060"/>
                </a:solidFill>
                <a:latin typeface="Times New Roman" panose="02020603050405020304" pitchFamily="18" charset="0"/>
                <a:cs typeface="Times New Roman" panose="02020603050405020304" pitchFamily="18" charset="0"/>
              </a:rPr>
              <a:t>dwarfs, </a:t>
            </a:r>
            <a:r>
              <a:rPr lang="en-US" b="1" dirty="0">
                <a:solidFill>
                  <a:srgbClr val="002060"/>
                </a:solidFill>
                <a:latin typeface="Times New Roman" panose="02020603050405020304" pitchFamily="18" charset="0"/>
                <a:cs typeface="Times New Roman" panose="02020603050405020304" pitchFamily="18" charset="0"/>
              </a:rPr>
              <a:t>Chandrasekhar’s merely comments that in these papers “Stoner makes some further applications of Fowler's ideas'' , not giving the reader any idea of the important concepts and results regarding the properties of white dwarfs contained in these seminal papers. By such obfuscation, Chandrasekhar gave rise to the current neglect of Stoner's work.</a:t>
            </a:r>
            <a:endParaRPr lang="uk-UA" b="1"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In </a:t>
            </a:r>
            <a:r>
              <a:rPr lang="en-US" b="1" dirty="0" err="1">
                <a:solidFill>
                  <a:srgbClr val="002060"/>
                </a:solidFill>
                <a:latin typeface="Times New Roman" panose="02020603050405020304" pitchFamily="18" charset="0"/>
                <a:cs typeface="Times New Roman" panose="02020603050405020304" pitchFamily="18" charset="0"/>
              </a:rPr>
              <a:t>Kamesh</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Wali's</a:t>
            </a:r>
            <a:r>
              <a:rPr lang="en-US" b="1" dirty="0">
                <a:solidFill>
                  <a:srgbClr val="002060"/>
                </a:solidFill>
                <a:latin typeface="Times New Roman" panose="02020603050405020304" pitchFamily="18" charset="0"/>
                <a:cs typeface="Times New Roman" panose="02020603050405020304" pitchFamily="18" charset="0"/>
              </a:rPr>
              <a:t> excellent biography of </a:t>
            </a:r>
            <a:r>
              <a:rPr lang="en-US" b="1" dirty="0" smtClean="0">
                <a:solidFill>
                  <a:srgbClr val="002060"/>
                </a:solidFill>
                <a:latin typeface="Times New Roman" panose="02020603050405020304" pitchFamily="18" charset="0"/>
                <a:cs typeface="Times New Roman" panose="02020603050405020304" pitchFamily="18" charset="0"/>
              </a:rPr>
              <a:t>Chandrasekhar, </a:t>
            </a:r>
            <a:r>
              <a:rPr lang="en-US" b="1" dirty="0">
                <a:solidFill>
                  <a:srgbClr val="002060"/>
                </a:solidFill>
                <a:latin typeface="Times New Roman" panose="02020603050405020304" pitchFamily="18" charset="0"/>
                <a:cs typeface="Times New Roman" panose="02020603050405020304" pitchFamily="18" charset="0"/>
              </a:rPr>
              <a:t>Stoner, is not mentioned even once, and his name also does not appear in Spencer </a:t>
            </a:r>
            <a:r>
              <a:rPr lang="en-US" b="1" dirty="0" err="1">
                <a:solidFill>
                  <a:srgbClr val="002060"/>
                </a:solidFill>
                <a:latin typeface="Times New Roman" panose="02020603050405020304" pitchFamily="18" charset="0"/>
                <a:cs typeface="Times New Roman" panose="02020603050405020304" pitchFamily="18" charset="0"/>
              </a:rPr>
              <a:t>Weart's</a:t>
            </a:r>
            <a:r>
              <a:rPr lang="en-US" b="1" dirty="0">
                <a:solidFill>
                  <a:srgbClr val="002060"/>
                </a:solidFill>
                <a:latin typeface="Times New Roman" panose="02020603050405020304" pitchFamily="18" charset="0"/>
                <a:cs typeface="Times New Roman" panose="02020603050405020304" pitchFamily="18" charset="0"/>
              </a:rPr>
              <a:t> </a:t>
            </a:r>
            <a:r>
              <a:rPr lang="en-US" b="1" dirty="0" smtClean="0">
                <a:solidFill>
                  <a:srgbClr val="002060"/>
                </a:solidFill>
                <a:latin typeface="Times New Roman" panose="02020603050405020304" pitchFamily="18" charset="0"/>
                <a:cs typeface="Times New Roman" panose="02020603050405020304" pitchFamily="18" charset="0"/>
              </a:rPr>
              <a:t>transcript </a:t>
            </a:r>
            <a:r>
              <a:rPr lang="en-US" b="1" dirty="0">
                <a:solidFill>
                  <a:srgbClr val="002060"/>
                </a:solidFill>
                <a:latin typeface="Times New Roman" panose="02020603050405020304" pitchFamily="18" charset="0"/>
                <a:cs typeface="Times New Roman" panose="02020603050405020304" pitchFamily="18" charset="0"/>
              </a:rPr>
              <a:t>of his lengthy interview with Chandrasekhar in 1977. More recently, in his book “The Empire of Stars</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Arthur Miller remarks that “it was indeed extraordinary that a nineteen-year-old Indian youth [Chandrasekhar] had managed to make a discovery that had eluded the great minds of European astrophysics'' (p.14) . Although Miller briefly refers to Anderson and to Stoner, he claimed that they “had never examined the ramifications'' of the relativistic equation of state ( p. 133). But as we have shown here, with respect to Stoner Miller’s claim is incorrect. In 1983 Chandrasekhar was awarded the Nobel prize, but in his acceptance speech, which mainly is a historical review of his work on white dwarfs, he did not include a single reference to Stoner. This general </a:t>
            </a:r>
            <a:r>
              <a:rPr lang="en-US" b="1" dirty="0" smtClean="0">
                <a:solidFill>
                  <a:srgbClr val="002060"/>
                </a:solidFill>
                <a:latin typeface="Times New Roman" panose="02020603050405020304" pitchFamily="18" charset="0"/>
                <a:cs typeface="Times New Roman" panose="02020603050405020304" pitchFamily="18" charset="0"/>
              </a:rPr>
              <a:t>neglect </a:t>
            </a:r>
            <a:r>
              <a:rPr lang="en-US" b="1" dirty="0">
                <a:solidFill>
                  <a:srgbClr val="002060"/>
                </a:solidFill>
                <a:latin typeface="Times New Roman" panose="02020603050405020304" pitchFamily="18" charset="0"/>
                <a:cs typeface="Times New Roman" panose="02020603050405020304" pitchFamily="18" charset="0"/>
              </a:rPr>
              <a:t>of Stoner's seminal work on white dwarfs helps explain why, with a few notable </a:t>
            </a:r>
            <a:r>
              <a:rPr lang="en-US" b="1" dirty="0" smtClean="0">
                <a:solidFill>
                  <a:srgbClr val="002060"/>
                </a:solidFill>
                <a:latin typeface="Times New Roman" panose="02020603050405020304" pitchFamily="18" charset="0"/>
                <a:cs typeface="Times New Roman" panose="02020603050405020304" pitchFamily="18" charset="0"/>
              </a:rPr>
              <a:t>exceptions, </a:t>
            </a:r>
            <a:r>
              <a:rPr lang="en-US" b="1" dirty="0">
                <a:solidFill>
                  <a:srgbClr val="002060"/>
                </a:solidFill>
                <a:latin typeface="Times New Roman" panose="02020603050405020304" pitchFamily="18" charset="0"/>
                <a:cs typeface="Times New Roman" panose="02020603050405020304" pitchFamily="18" charset="0"/>
              </a:rPr>
              <a:t>Stoner's contributions and his priority in the discovery of the maximum mass of white dwarfs have been forgotten now.</a:t>
            </a:r>
            <a:endParaRPr lang="uk-UA" b="1" dirty="0">
              <a:solidFill>
                <a:srgbClr val="002060"/>
              </a:solidFill>
              <a:latin typeface="Times New Roman" panose="02020603050405020304" pitchFamily="18" charset="0"/>
              <a:cs typeface="Times New Roman" panose="02020603050405020304" pitchFamily="18" charset="0"/>
            </a:endParaRPr>
          </a:p>
          <a:p>
            <a:pPr algn="just"/>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54706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ідзаголовок 2"/>
              <p:cNvSpPr>
                <a:spLocks noGrp="1"/>
              </p:cNvSpPr>
              <p:nvPr>
                <p:ph type="subTitle" idx="1"/>
              </p:nvPr>
            </p:nvSpPr>
            <p:spPr>
              <a:xfrm>
                <a:off x="512617" y="623455"/>
                <a:ext cx="10945091" cy="5652654"/>
              </a:xfrm>
            </p:spPr>
            <p:txBody>
              <a:bodyPr>
                <a:normAutofit fontScale="85000" lnSpcReduction="20000"/>
              </a:bodyPr>
              <a:lstStyle/>
              <a:p>
                <a:pPr algn="just"/>
                <a:r>
                  <a:rPr lang="uk-UA" b="1" dirty="0" smtClean="0">
                    <a:solidFill>
                      <a:srgbClr val="002060"/>
                    </a:solidFill>
                  </a:rPr>
                  <a:t>It</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interest</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inquire</a:t>
                </a:r>
                <a:r>
                  <a:rPr lang="uk-UA" b="1" dirty="0">
                    <a:solidFill>
                      <a:srgbClr val="002060"/>
                    </a:solidFill>
                  </a:rPr>
                  <a:t> </a:t>
                </a:r>
                <a:r>
                  <a:rPr lang="uk-UA" b="1" dirty="0" err="1">
                    <a:solidFill>
                      <a:srgbClr val="002060"/>
                    </a:solidFill>
                  </a:rPr>
                  <a:t>what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relation</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between</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method</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Chandrasekhar's</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Treating</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principle</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is</a:t>
                </a:r>
                <a:r>
                  <a:rPr lang="uk-UA" b="1" dirty="0">
                    <a:solidFill>
                      <a:srgbClr val="002060"/>
                    </a:solidFill>
                  </a:rPr>
                  <a:t> a </a:t>
                </a:r>
                <a:r>
                  <a:rPr lang="uk-UA" b="1" dirty="0" err="1">
                    <a:solidFill>
                      <a:srgbClr val="002060"/>
                    </a:solidFill>
                  </a:rPr>
                  <a:t>functional</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is</a:t>
                </a:r>
                <a:r>
                  <a:rPr lang="uk-UA" b="1" dirty="0">
                    <a:solidFill>
                      <a:srgbClr val="002060"/>
                    </a:solidFill>
                  </a:rPr>
                  <a:t> a </a:t>
                </a:r>
                <a:r>
                  <a:rPr lang="uk-UA" b="1" dirty="0" err="1">
                    <a:solidFill>
                      <a:srgbClr val="002060"/>
                    </a:solidFill>
                  </a:rPr>
                  <a:t>variable</a:t>
                </a:r>
                <a:r>
                  <a:rPr lang="uk-UA" b="1" dirty="0">
                    <a:solidFill>
                      <a:srgbClr val="002060"/>
                    </a:solidFill>
                  </a:rPr>
                  <a:t>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radial</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approach</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quantum</a:t>
                </a:r>
                <a:r>
                  <a:rPr lang="uk-UA" b="1" dirty="0">
                    <a:solidFill>
                      <a:srgbClr val="002060"/>
                    </a:solidFill>
                  </a:rPr>
                  <a:t> </a:t>
                </a:r>
                <a:r>
                  <a:rPr lang="uk-UA" b="1" dirty="0" err="1">
                    <a:solidFill>
                      <a:srgbClr val="002060"/>
                    </a:solidFill>
                  </a:rPr>
                  <a:t>mechanical</a:t>
                </a:r>
                <a:r>
                  <a:rPr lang="uk-UA" b="1" dirty="0">
                    <a:solidFill>
                      <a:srgbClr val="002060"/>
                    </a:solidFill>
                  </a:rPr>
                  <a:t> </a:t>
                </a:r>
                <a:r>
                  <a:rPr lang="uk-UA" b="1" dirty="0" err="1">
                    <a:solidFill>
                      <a:srgbClr val="002060"/>
                    </a:solidFill>
                  </a:rPr>
                  <a:t>ground</a:t>
                </a:r>
                <a:r>
                  <a:rPr lang="uk-UA" b="1" dirty="0">
                    <a:solidFill>
                      <a:srgbClr val="002060"/>
                    </a:solidFill>
                  </a:rPr>
                  <a:t> </a:t>
                </a:r>
                <a:r>
                  <a:rPr lang="uk-UA" b="1" dirty="0" err="1">
                    <a:solidFill>
                      <a:srgbClr val="002060"/>
                    </a:solidFill>
                  </a:rPr>
                  <a:t>state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an</a:t>
                </a:r>
                <a:r>
                  <a:rPr lang="uk-UA" b="1" dirty="0">
                    <a:solidFill>
                      <a:srgbClr val="002060"/>
                    </a:solidFill>
                  </a:rPr>
                  <a:t> </a:t>
                </a:r>
                <a:r>
                  <a:rPr lang="uk-UA" b="1" dirty="0" err="1">
                    <a:solidFill>
                      <a:srgbClr val="002060"/>
                    </a:solidFill>
                  </a:rPr>
                  <a:t>electron</a:t>
                </a:r>
                <a:r>
                  <a:rPr lang="uk-UA" b="1" dirty="0">
                    <a:solidFill>
                      <a:srgbClr val="002060"/>
                    </a:solidFill>
                  </a:rPr>
                  <a:t> </a:t>
                </a:r>
                <a:r>
                  <a:rPr lang="uk-UA" b="1" dirty="0" err="1">
                    <a:solidFill>
                      <a:srgbClr val="002060"/>
                    </a:solidFill>
                  </a:rPr>
                  <a:t>gas</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field</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ions</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maintain</a:t>
                </a:r>
                <a:r>
                  <a:rPr lang="uk-UA" b="1" dirty="0">
                    <a:solidFill>
                      <a:srgbClr val="002060"/>
                    </a:solidFill>
                  </a:rPr>
                  <a:t> </a:t>
                </a:r>
                <a:r>
                  <a:rPr lang="uk-UA" b="1" dirty="0" err="1">
                    <a:solidFill>
                      <a:srgbClr val="002060"/>
                    </a:solidFill>
                  </a:rPr>
                  <a:t>charge</a:t>
                </a:r>
                <a:r>
                  <a:rPr lang="uk-UA" b="1" dirty="0">
                    <a:solidFill>
                      <a:srgbClr val="002060"/>
                    </a:solidFill>
                  </a:rPr>
                  <a:t> </a:t>
                </a:r>
                <a:r>
                  <a:rPr lang="uk-UA" b="1" dirty="0" err="1">
                    <a:solidFill>
                      <a:srgbClr val="002060"/>
                    </a:solidFill>
                  </a:rPr>
                  <a:t>neutrality</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connection</a:t>
                </a:r>
                <a:r>
                  <a:rPr lang="uk-UA" b="1" dirty="0">
                    <a:solidFill>
                      <a:srgbClr val="002060"/>
                    </a:solidFill>
                  </a:rPr>
                  <a:t> </a:t>
                </a:r>
                <a:r>
                  <a:rPr lang="uk-UA" b="1" dirty="0" err="1">
                    <a:solidFill>
                      <a:srgbClr val="002060"/>
                    </a:solidFill>
                  </a:rPr>
                  <a:t>explains</a:t>
                </a:r>
                <a:r>
                  <a:rPr lang="uk-UA" b="1" dirty="0">
                    <a:solidFill>
                      <a:srgbClr val="002060"/>
                    </a:solidFill>
                  </a:rPr>
                  <a:t> </a:t>
                </a:r>
                <a:r>
                  <a:rPr lang="uk-UA" b="1" dirty="0" err="1">
                    <a:solidFill>
                      <a:srgbClr val="002060"/>
                    </a:solidFill>
                  </a:rPr>
                  <a:t>why</a:t>
                </a:r>
                <a:r>
                  <a:rPr lang="uk-UA" b="1" dirty="0">
                    <a:solidFill>
                      <a:srgbClr val="002060"/>
                    </a:solidFill>
                  </a:rPr>
                  <a:t> </a:t>
                </a:r>
                <a:r>
                  <a:rPr lang="uk-UA" b="1" dirty="0" err="1">
                    <a:solidFill>
                      <a:srgbClr val="002060"/>
                    </a:solidFill>
                  </a:rPr>
                  <a:t>Stoner</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obtained</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same</a:t>
                </a:r>
                <a:r>
                  <a:rPr lang="uk-UA" b="1" dirty="0">
                    <a:solidFill>
                      <a:srgbClr val="002060"/>
                    </a:solidFill>
                  </a:rPr>
                  <a:t> </a:t>
                </a:r>
                <a:r>
                  <a:rPr lang="uk-UA" b="1" dirty="0" err="1">
                    <a:solidFill>
                      <a:srgbClr val="002060"/>
                    </a:solidFill>
                  </a:rPr>
                  <a:t>relations</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as</a:t>
                </a:r>
                <a:r>
                  <a:rPr lang="uk-UA" b="1" dirty="0">
                    <a:solidFill>
                      <a:srgbClr val="002060"/>
                    </a:solidFill>
                  </a:rPr>
                  <a:t> </a:t>
                </a:r>
                <a:r>
                  <a:rPr lang="uk-UA" b="1" dirty="0" err="1">
                    <a:solidFill>
                      <a:srgbClr val="002060"/>
                    </a:solidFill>
                  </a:rPr>
                  <a:t>functions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fundamental</a:t>
                </a:r>
                <a:r>
                  <a:rPr lang="uk-UA" b="1" dirty="0">
                    <a:solidFill>
                      <a:srgbClr val="002060"/>
                    </a:solidFill>
                  </a:rPr>
                  <a:t> </a:t>
                </a:r>
                <a:r>
                  <a:rPr lang="uk-UA" b="1" dirty="0" err="1">
                    <a:solidFill>
                      <a:srgbClr val="002060"/>
                    </a:solidFill>
                  </a:rPr>
                  <a:t>constants</a:t>
                </a:r>
                <a:r>
                  <a:rPr lang="uk-UA" b="1" dirty="0">
                    <a:solidFill>
                      <a:srgbClr val="002060"/>
                    </a:solidFill>
                  </a:rPr>
                  <a:t>, </a:t>
                </a:r>
                <a:r>
                  <a:rPr lang="uk-UA" b="1" dirty="0" err="1">
                    <a:solidFill>
                      <a:srgbClr val="002060"/>
                    </a:solidFill>
                  </a:rPr>
                  <a:t>but</a:t>
                </a:r>
                <a:r>
                  <a:rPr lang="uk-UA" b="1" dirty="0">
                    <a:solidFill>
                      <a:srgbClr val="002060"/>
                    </a:solidFill>
                  </a:rPr>
                  <a:t> </a:t>
                </a:r>
                <a:r>
                  <a:rPr lang="uk-UA" b="1" dirty="0" err="1">
                    <a:solidFill>
                      <a:srgbClr val="002060"/>
                    </a:solidFill>
                  </a:rPr>
                  <a:t>with</a:t>
                </a:r>
                <a:r>
                  <a:rPr lang="uk-UA" b="1" dirty="0">
                    <a:solidFill>
                      <a:srgbClr val="002060"/>
                    </a:solidFill>
                  </a:rPr>
                  <a:t> </a:t>
                </a:r>
                <a:r>
                  <a:rPr lang="uk-UA" b="1" dirty="0" err="1">
                    <a:solidFill>
                      <a:srgbClr val="002060"/>
                    </a:solidFill>
                  </a:rPr>
                  <a:t>somewhat</a:t>
                </a:r>
                <a:r>
                  <a:rPr lang="uk-UA" b="1" dirty="0">
                    <a:solidFill>
                      <a:srgbClr val="002060"/>
                    </a:solidFill>
                  </a:rPr>
                  <a:t> </a:t>
                </a:r>
                <a:r>
                  <a:rPr lang="uk-UA" b="1" dirty="0" err="1">
                    <a:solidFill>
                      <a:srgbClr val="002060"/>
                    </a:solidFill>
                  </a:rPr>
                  <a:t>different</a:t>
                </a:r>
                <a:r>
                  <a:rPr lang="uk-UA" b="1" dirty="0">
                    <a:solidFill>
                      <a:srgbClr val="002060"/>
                    </a:solidFill>
                  </a:rPr>
                  <a:t> </a:t>
                </a:r>
                <a:r>
                  <a:rPr lang="uk-UA" b="1" dirty="0" err="1">
                    <a:solidFill>
                      <a:srgbClr val="002060"/>
                    </a:solidFill>
                  </a:rPr>
                  <a:t>dimensionless</a:t>
                </a:r>
                <a:r>
                  <a:rPr lang="uk-UA" b="1" dirty="0">
                    <a:solidFill>
                      <a:srgbClr val="002060"/>
                    </a:solidFill>
                  </a:rPr>
                  <a:t> </a:t>
                </a:r>
                <a:r>
                  <a:rPr lang="uk-UA" b="1" dirty="0" err="1">
                    <a:solidFill>
                      <a:srgbClr val="002060"/>
                    </a:solidFill>
                  </a:rPr>
                  <a:t>quantities</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particular</a:t>
                </a:r>
                <a:r>
                  <a:rPr lang="uk-UA" b="1" dirty="0">
                    <a:solidFill>
                      <a:srgbClr val="002060"/>
                    </a:solidFill>
                  </a:rPr>
                  <a:t>, I </a:t>
                </a:r>
                <a:r>
                  <a:rPr lang="uk-UA" b="1" dirty="0" err="1">
                    <a:solidFill>
                      <a:srgbClr val="002060"/>
                    </a:solidFill>
                  </a:rPr>
                  <a:t>will</a:t>
                </a:r>
                <a:r>
                  <a:rPr lang="uk-UA" b="1" dirty="0">
                    <a:solidFill>
                      <a:srgbClr val="002060"/>
                    </a:solidFill>
                  </a:rPr>
                  <a:t> </a:t>
                </a:r>
                <a:r>
                  <a:rPr lang="uk-UA" b="1" dirty="0" err="1">
                    <a:solidFill>
                      <a:srgbClr val="002060"/>
                    </a:solidFill>
                  </a:rPr>
                  <a:t>show</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solution</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generalized</a:t>
                </a:r>
                <a:r>
                  <a:rPr lang="uk-UA" b="1" dirty="0">
                    <a:solidFill>
                      <a:srgbClr val="002060"/>
                    </a:solidFill>
                  </a:rPr>
                  <a:t> </a:t>
                </a:r>
                <a:r>
                  <a:rPr lang="uk-UA" b="1" dirty="0" err="1">
                    <a:solidFill>
                      <a:srgbClr val="002060"/>
                    </a:solidFill>
                  </a:rPr>
                  <a:t>form</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of</a:t>
                </a:r>
                <a:r>
                  <a:rPr lang="uk-UA" b="1" dirty="0">
                    <a:solidFill>
                      <a:srgbClr val="002060"/>
                    </a:solidFill>
                  </a:rPr>
                  <a:t> a </a:t>
                </a:r>
                <a:r>
                  <a:rPr lang="uk-UA" b="1" dirty="0" err="1">
                    <a:solidFill>
                      <a:srgbClr val="002060"/>
                    </a:solidFill>
                  </a:rPr>
                  <a:t>dense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differential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equilibrium</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applied</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his</a:t>
                </a:r>
                <a:r>
                  <a:rPr lang="uk-UA" b="1" dirty="0">
                    <a:solidFill>
                      <a:srgbClr val="002060"/>
                    </a:solidFill>
                  </a:rPr>
                  <a:t> </a:t>
                </a:r>
                <a:r>
                  <a:rPr lang="uk-UA" b="1" dirty="0" err="1">
                    <a:solidFill>
                      <a:srgbClr val="002060"/>
                    </a:solidFill>
                  </a:rPr>
                  <a:t>work</a:t>
                </a:r>
                <a:r>
                  <a:rPr lang="uk-UA" b="1" dirty="0">
                    <a:solidFill>
                      <a:srgbClr val="002060"/>
                    </a:solidFill>
                  </a:rPr>
                  <a:t>. I </a:t>
                </a:r>
                <a:r>
                  <a:rPr lang="uk-UA" b="1" dirty="0" err="1">
                    <a:solidFill>
                      <a:srgbClr val="002060"/>
                    </a:solidFill>
                  </a:rPr>
                  <a:t>have</a:t>
                </a:r>
                <a:r>
                  <a:rPr lang="uk-UA" b="1" dirty="0">
                    <a:solidFill>
                      <a:srgbClr val="002060"/>
                    </a:solidFill>
                  </a:rPr>
                  <a:t> </a:t>
                </a:r>
                <a:r>
                  <a:rPr lang="uk-UA" b="1" dirty="0" err="1">
                    <a:solidFill>
                      <a:srgbClr val="002060"/>
                    </a:solidFill>
                  </a:rPr>
                  <a:t>not</a:t>
                </a:r>
                <a:r>
                  <a:rPr lang="uk-UA" b="1" dirty="0">
                    <a:solidFill>
                      <a:srgbClr val="002060"/>
                    </a:solidFill>
                  </a:rPr>
                  <a:t> </a:t>
                </a:r>
                <a:r>
                  <a:rPr lang="uk-UA" b="1" dirty="0" err="1">
                    <a:solidFill>
                      <a:srgbClr val="002060"/>
                    </a:solidFill>
                  </a:rPr>
                  <a:t>found</a:t>
                </a:r>
                <a:r>
                  <a:rPr lang="uk-UA" b="1" dirty="0">
                    <a:solidFill>
                      <a:srgbClr val="002060"/>
                    </a:solidFill>
                  </a:rPr>
                  <a:t> </a:t>
                </a:r>
                <a:r>
                  <a:rPr lang="uk-UA" b="1" dirty="0" err="1">
                    <a:solidFill>
                      <a:srgbClr val="002060"/>
                    </a:solidFill>
                  </a:rPr>
                  <a:t>any</a:t>
                </a:r>
                <a:r>
                  <a:rPr lang="uk-UA" b="1" dirty="0">
                    <a:solidFill>
                      <a:srgbClr val="002060"/>
                    </a:solidFill>
                  </a:rPr>
                  <a:t> </a:t>
                </a:r>
                <a:r>
                  <a:rPr lang="uk-UA" b="1" dirty="0" err="1">
                    <a:solidFill>
                      <a:srgbClr val="002060"/>
                    </a:solidFill>
                  </a:rPr>
                  <a:t>evidence</a:t>
                </a:r>
                <a:r>
                  <a:rPr lang="uk-UA" b="1" dirty="0">
                    <a:solidFill>
                      <a:srgbClr val="002060"/>
                    </a:solidFill>
                  </a:rPr>
                  <a:t>, </a:t>
                </a:r>
                <a:r>
                  <a:rPr lang="uk-UA" b="1" dirty="0" err="1">
                    <a:solidFill>
                      <a:srgbClr val="002060"/>
                    </a:solidFill>
                  </a:rPr>
                  <a:t>however</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either</a:t>
                </a:r>
                <a:r>
                  <a:rPr lang="uk-UA" b="1" dirty="0">
                    <a:solidFill>
                      <a:srgbClr val="002060"/>
                    </a:solidFill>
                  </a:rPr>
                  <a:t> </a:t>
                </a:r>
                <a:r>
                  <a:rPr lang="uk-UA" b="1" dirty="0" err="1">
                    <a:solidFill>
                      <a:srgbClr val="002060"/>
                    </a:solidFill>
                  </a:rPr>
                  <a:t>Stoner</a:t>
                </a:r>
                <a:r>
                  <a:rPr lang="uk-UA" b="1" dirty="0">
                    <a:solidFill>
                      <a:srgbClr val="002060"/>
                    </a:solidFill>
                  </a:rPr>
                  <a:t> </a:t>
                </a:r>
                <a:r>
                  <a:rPr lang="uk-UA" b="1" dirty="0" err="1">
                    <a:solidFill>
                      <a:srgbClr val="002060"/>
                    </a:solidFill>
                  </a:rPr>
                  <a:t>or</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were</a:t>
                </a:r>
                <a:r>
                  <a:rPr lang="uk-UA" b="1" dirty="0">
                    <a:solidFill>
                      <a:srgbClr val="002060"/>
                    </a:solidFill>
                  </a:rPr>
                  <a:t> </a:t>
                </a:r>
                <a:r>
                  <a:rPr lang="uk-UA" b="1" dirty="0" err="1">
                    <a:solidFill>
                      <a:srgbClr val="002060"/>
                    </a:solidFill>
                  </a:rPr>
                  <a:t>aware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connection</a:t>
                </a:r>
                <a:r>
                  <a:rPr lang="uk-UA" b="1" dirty="0">
                    <a:solidFill>
                      <a:srgbClr val="002060"/>
                    </a:solidFill>
                  </a:rPr>
                  <a:t>.</a:t>
                </a:r>
              </a:p>
              <a:p>
                <a:pPr algn="just"/>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i="1" dirty="0">
                    <a:solidFill>
                      <a:srgbClr val="002060"/>
                    </a:solidFill>
                  </a:rPr>
                  <a:t>E </a:t>
                </a:r>
                <a:r>
                  <a:rPr lang="uk-UA" b="1" dirty="0" err="1">
                    <a:solidFill>
                      <a:srgbClr val="002060"/>
                    </a:solidFill>
                  </a:rPr>
                  <a:t>of</a:t>
                </a:r>
                <a:r>
                  <a:rPr lang="uk-UA" b="1" dirty="0">
                    <a:solidFill>
                      <a:srgbClr val="002060"/>
                    </a:solidFill>
                  </a:rPr>
                  <a:t> a </a:t>
                </a:r>
                <a:r>
                  <a:rPr lang="uk-UA" b="1" dirty="0" err="1">
                    <a:solidFill>
                      <a:srgbClr val="002060"/>
                    </a:solidFill>
                  </a:rPr>
                  <a:t>zero</a:t>
                </a:r>
                <a:r>
                  <a:rPr lang="uk-UA" b="1" dirty="0">
                    <a:solidFill>
                      <a:srgbClr val="002060"/>
                    </a:solidFill>
                  </a:rPr>
                  <a:t> </a:t>
                </a:r>
                <a:r>
                  <a:rPr lang="uk-UA" b="1" dirty="0" err="1">
                    <a:solidFill>
                      <a:srgbClr val="002060"/>
                    </a:solidFill>
                  </a:rPr>
                  <a:t>temperature</a:t>
                </a:r>
                <a:r>
                  <a:rPr lang="uk-UA" b="1" dirty="0">
                    <a:solidFill>
                      <a:srgbClr val="002060"/>
                    </a:solidFill>
                  </a:rPr>
                  <a:t> </a:t>
                </a:r>
                <a:r>
                  <a:rPr lang="uk-UA" b="1" dirty="0" err="1">
                    <a:solidFill>
                      <a:srgbClr val="002060"/>
                    </a:solidFill>
                  </a:rPr>
                  <a:t>dense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supported</a:t>
                </a:r>
                <a:r>
                  <a:rPr lang="uk-UA" b="1" dirty="0">
                    <a:solidFill>
                      <a:srgbClr val="002060"/>
                    </a:solidFill>
                  </a:rPr>
                  <a:t> </a:t>
                </a:r>
                <a:r>
                  <a:rPr lang="uk-UA" b="1" dirty="0" err="1">
                    <a:solidFill>
                      <a:srgbClr val="002060"/>
                    </a:solidFill>
                  </a:rPr>
                  <a:t>entirely</a:t>
                </a:r>
                <a:r>
                  <a:rPr lang="uk-UA" b="1" dirty="0">
                    <a:solidFill>
                      <a:srgbClr val="002060"/>
                    </a:solidFill>
                  </a:rPr>
                  <a:t> </a:t>
                </a:r>
                <a:r>
                  <a:rPr lang="uk-UA" b="1" dirty="0" err="1">
                    <a:solidFill>
                      <a:srgbClr val="002060"/>
                    </a:solidFill>
                  </a:rPr>
                  <a:t>by</a:t>
                </a:r>
                <a:r>
                  <a:rPr lang="uk-UA" b="1" dirty="0">
                    <a:solidFill>
                      <a:srgbClr val="002060"/>
                    </a:solidFill>
                  </a:rPr>
                  <a:t> </a:t>
                </a:r>
                <a:r>
                  <a:rPr lang="uk-UA" b="1" dirty="0" err="1">
                    <a:solidFill>
                      <a:srgbClr val="002060"/>
                    </a:solidFill>
                  </a:rPr>
                  <a:t>degeneracy</a:t>
                </a:r>
                <a:r>
                  <a:rPr lang="uk-UA" b="1" dirty="0">
                    <a:solidFill>
                      <a:srgbClr val="002060"/>
                    </a:solidFill>
                  </a:rPr>
                  <a:t> </a:t>
                </a:r>
                <a:r>
                  <a:rPr lang="uk-UA" b="1" dirty="0" err="1">
                    <a:solidFill>
                      <a:srgbClr val="002060"/>
                    </a:solidFill>
                  </a:rPr>
                  <a:t>pressure</a:t>
                </a:r>
                <a:r>
                  <a:rPr lang="uk-UA" b="1" dirty="0">
                    <a:solidFill>
                      <a:srgbClr val="002060"/>
                    </a:solidFill>
                  </a:rPr>
                  <a:t> </a:t>
                </a:r>
                <a:r>
                  <a:rPr lang="uk-UA" b="1" dirty="0" err="1">
                    <a:solidFill>
                      <a:srgbClr val="002060"/>
                    </a:solidFill>
                  </a:rPr>
                  <a:t>against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attractive</a:t>
                </a:r>
                <a:r>
                  <a:rPr lang="uk-UA" b="1" dirty="0">
                    <a:solidFill>
                      <a:srgbClr val="002060"/>
                    </a:solidFill>
                  </a:rPr>
                  <a:t> </a:t>
                </a:r>
                <a:r>
                  <a:rPr lang="uk-UA" b="1" dirty="0" err="1">
                    <a:solidFill>
                      <a:srgbClr val="002060"/>
                    </a:solidFill>
                  </a:rPr>
                  <a:t>forces</a:t>
                </a:r>
                <a:r>
                  <a:rPr lang="uk-UA" b="1" dirty="0">
                    <a:solidFill>
                      <a:srgbClr val="002060"/>
                    </a:solidFill>
                  </a:rPr>
                  <a:t> </a:t>
                </a:r>
                <a:r>
                  <a:rPr lang="uk-UA" b="1" dirty="0" err="1">
                    <a:solidFill>
                      <a:srgbClr val="002060"/>
                    </a:solidFill>
                  </a:rPr>
                  <a:t>can</a:t>
                </a:r>
                <a:r>
                  <a:rPr lang="uk-UA" b="1" dirty="0">
                    <a:solidFill>
                      <a:srgbClr val="002060"/>
                    </a:solidFill>
                  </a:rPr>
                  <a:t> </a:t>
                </a:r>
                <a:r>
                  <a:rPr lang="uk-UA" b="1" dirty="0" err="1">
                    <a:solidFill>
                      <a:srgbClr val="002060"/>
                    </a:solidFill>
                  </a:rPr>
                  <a:t>be</a:t>
                </a:r>
                <a:r>
                  <a:rPr lang="uk-UA" b="1" dirty="0">
                    <a:solidFill>
                      <a:srgbClr val="002060"/>
                    </a:solidFill>
                  </a:rPr>
                  <a:t> </a:t>
                </a:r>
                <a:r>
                  <a:rPr lang="uk-UA" b="1" dirty="0" err="1">
                    <a:solidFill>
                      <a:srgbClr val="002060"/>
                    </a:solidFill>
                  </a:rPr>
                  <a:t>written</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functional</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distribution</a:t>
                </a:r>
                <a:r>
                  <a:rPr lang="uk-UA" b="1" dirty="0">
                    <a:solidFill>
                      <a:srgbClr val="002060"/>
                    </a:solidFill>
                  </a:rPr>
                  <a:t> r </a:t>
                </a:r>
                <a:r>
                  <a:rPr lang="uk-UA" b="1" dirty="0" err="1">
                    <a:solidFill>
                      <a:srgbClr val="002060"/>
                    </a:solidFill>
                  </a:rPr>
                  <a:t>integrated</a:t>
                </a:r>
                <a:r>
                  <a:rPr lang="uk-UA" b="1" dirty="0">
                    <a:solidFill>
                      <a:srgbClr val="002060"/>
                    </a:solidFill>
                  </a:rPr>
                  <a:t> </a:t>
                </a:r>
                <a:r>
                  <a:rPr lang="uk-UA" b="1" dirty="0" err="1">
                    <a:solidFill>
                      <a:srgbClr val="002060"/>
                    </a:solidFill>
                  </a:rPr>
                  <a:t>over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volume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a:t>
                </a:r>
              </a:p>
              <a:p>
                <a:pPr algn="just"/>
                <a14:m>
                  <m:oMathPara xmlns:m="http://schemas.openxmlformats.org/officeDocument/2006/math">
                    <m:oMathParaPr>
                      <m:jc m:val="centerGroup"/>
                    </m:oMathParaPr>
                    <m:oMath xmlns:m="http://schemas.openxmlformats.org/officeDocument/2006/math">
                      <m:r>
                        <a:rPr lang="uk-UA" b="1" i="1">
                          <a:solidFill>
                            <a:srgbClr val="002060"/>
                          </a:solidFill>
                          <a:latin typeface="Cambria Math" panose="02040503050406030204" pitchFamily="18" charset="0"/>
                        </a:rPr>
                        <m:t>𝑬</m:t>
                      </m:r>
                      <m:r>
                        <a:rPr lang="uk-UA" b="1" i="1">
                          <a:solidFill>
                            <a:srgbClr val="002060"/>
                          </a:solidFill>
                          <a:latin typeface="Cambria Math" panose="02040503050406030204" pitchFamily="18" charset="0"/>
                        </a:rPr>
                        <m:t>=</m:t>
                      </m:r>
                      <m:nary>
                        <m:naryPr>
                          <m:limLoc m:val="undOvr"/>
                          <m:subHide m:val="on"/>
                          <m:supHide m:val="on"/>
                          <m:ctrlPr>
                            <a:rPr lang="uk-UA" b="1" i="1">
                              <a:solidFill>
                                <a:srgbClr val="002060"/>
                              </a:solidFill>
                              <a:latin typeface="Cambria Math" panose="02040503050406030204" pitchFamily="18" charset="0"/>
                            </a:rPr>
                          </m:ctrlPr>
                        </m:naryPr>
                        <m:sub/>
                        <m:sup/>
                        <m:e>
                          <m:r>
                            <a:rPr lang="uk-UA" b="1" i="1">
                              <a:solidFill>
                                <a:srgbClr val="002060"/>
                              </a:solidFill>
                              <a:latin typeface="Cambria Math" panose="02040503050406030204" pitchFamily="18" charset="0"/>
                            </a:rPr>
                            <m:t>𝒅𝒗</m:t>
                          </m:r>
                          <m:d>
                            <m:dPr>
                              <m:begChr m:val="["/>
                              <m:endChr m:val="]"/>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𝜺</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𝝆</m:t>
                                  </m:r>
                                </m:e>
                              </m:d>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e>
                          </m:d>
                        </m:e>
                      </m:nary>
                      <m:r>
                        <a:rPr lang="uk-UA" b="1" i="1">
                          <a:solidFill>
                            <a:srgbClr val="002060"/>
                          </a:solidFill>
                          <a:latin typeface="Cambria Math" panose="02040503050406030204" pitchFamily="18" charset="0"/>
                        </a:rPr>
                        <m:t>, </m:t>
                      </m:r>
                    </m:oMath>
                  </m:oMathPara>
                </a14:m>
                <a:endParaRPr lang="uk-UA" b="1" dirty="0">
                  <a:solidFill>
                    <a:srgbClr val="002060"/>
                  </a:solidFill>
                </a:endParaRPr>
              </a:p>
              <a:p>
                <a:pPr algn="just"/>
                <a:r>
                  <a:rPr lang="en-US" b="1" dirty="0">
                    <a:solidFill>
                      <a:srgbClr val="002060"/>
                    </a:solidFill>
                  </a:rPr>
                  <a:t>where </a:t>
                </a:r>
                <a14:m>
                  <m:oMath xmlns:m="http://schemas.openxmlformats.org/officeDocument/2006/math">
                    <m:r>
                      <a:rPr lang="uk-UA" b="1" i="1">
                        <a:solidFill>
                          <a:srgbClr val="002060"/>
                        </a:solidFill>
                        <a:latin typeface="Cambria Math" panose="02040503050406030204" pitchFamily="18" charset="0"/>
                      </a:rPr>
                      <m:t>𝜺</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𝝆</m:t>
                        </m:r>
                      </m:e>
                    </m:d>
                  </m:oMath>
                </a14:m>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internal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given</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density</a:t>
                </a:r>
                <a:r>
                  <a:rPr lang="uk-UA" b="1" dirty="0">
                    <a:solidFill>
                      <a:srgbClr val="002060"/>
                    </a:solidFill>
                  </a:rPr>
                  <a:t> r</a:t>
                </a:r>
                <a:r>
                  <a:rPr lang="en-US" b="1" dirty="0">
                    <a:solidFill>
                      <a:srgbClr val="002060"/>
                    </a:solidFill>
                  </a:rPr>
                  <a:t> by  </a:t>
                </a:r>
                <a:r>
                  <a:rPr lang="uk-UA" b="1" dirty="0" err="1">
                    <a:solidFill>
                      <a:srgbClr val="002060"/>
                    </a:solidFill>
                  </a:rPr>
                  <a:t>Stoner</a:t>
                </a:r>
                <a:r>
                  <a:rPr lang="uk-UA" b="1" dirty="0">
                    <a:solidFill>
                      <a:srgbClr val="002060"/>
                    </a:solidFill>
                  </a:rPr>
                  <a:t>' </a:t>
                </a:r>
                <a:r>
                  <a:rPr lang="uk-UA" b="1" dirty="0" err="1">
                    <a:solidFill>
                      <a:srgbClr val="002060"/>
                    </a:solidFill>
                  </a:rPr>
                  <a:t>relativistic</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state</a:t>
                </a:r>
                <a:r>
                  <a:rPr lang="uk-UA" b="1" dirty="0">
                    <a:solidFill>
                      <a:srgbClr val="002060"/>
                    </a:solidFill>
                  </a:rPr>
                  <a:t> </a:t>
                </a:r>
                <a:r>
                  <a:rPr lang="uk-UA" b="1" dirty="0" err="1">
                    <a:solidFill>
                      <a:srgbClr val="002060"/>
                    </a:solidFill>
                  </a:rPr>
                  <a:t>for</a:t>
                </a:r>
                <a:r>
                  <a:rPr lang="uk-UA" b="1" dirty="0">
                    <a:solidFill>
                      <a:srgbClr val="002060"/>
                    </a:solidFill>
                  </a:rPr>
                  <a:t> a </a:t>
                </a:r>
                <a:r>
                  <a:rPr lang="uk-UA" b="1" dirty="0" err="1">
                    <a:solidFill>
                      <a:srgbClr val="002060"/>
                    </a:solidFill>
                  </a:rPr>
                  <a:t>electron</a:t>
                </a:r>
                <a:r>
                  <a:rPr lang="uk-UA" b="1" dirty="0">
                    <a:solidFill>
                      <a:srgbClr val="002060"/>
                    </a:solidFill>
                  </a:rPr>
                  <a:t> </a:t>
                </a:r>
                <a:r>
                  <a:rPr lang="uk-UA" b="1" dirty="0" err="1">
                    <a:solidFill>
                      <a:srgbClr val="002060"/>
                    </a:solidFill>
                  </a:rPr>
                  <a:t>degenerate</a:t>
                </a:r>
                <a:r>
                  <a:rPr lang="uk-UA" b="1" dirty="0">
                    <a:solidFill>
                      <a:srgbClr val="002060"/>
                    </a:solidFill>
                  </a:rPr>
                  <a:t> </a:t>
                </a:r>
                <a:r>
                  <a:rPr lang="uk-UA" b="1" dirty="0" err="1">
                    <a:solidFill>
                      <a:srgbClr val="002060"/>
                    </a:solidFill>
                  </a:rPr>
                  <a:t>gas</a:t>
                </a:r>
                <a:r>
                  <a:rPr lang="en-US" b="1" dirty="0">
                    <a:solidFill>
                      <a:srgbClr val="002060"/>
                    </a:solidFill>
                  </a:rPr>
                  <a:t>, </a:t>
                </a:r>
                <a14:m>
                  <m:oMath xmlns:m="http://schemas.openxmlformats.org/officeDocument/2006/math">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oMath>
                </a14:m>
                <a:r>
                  <a:rPr lang="en-US" b="1" dirty="0">
                    <a:solidFill>
                      <a:srgbClr val="002060"/>
                    </a:solidFill>
                  </a:rPr>
                  <a:t> is </a:t>
                </a:r>
                <a:r>
                  <a:rPr lang="uk-UA" b="1" dirty="0" err="1">
                    <a:solidFill>
                      <a:srgbClr val="002060"/>
                    </a:solidFill>
                  </a:rPr>
                  <a:t>gravitational</a:t>
                </a:r>
                <a:r>
                  <a:rPr lang="uk-UA" b="1" dirty="0">
                    <a:solidFill>
                      <a:srgbClr val="002060"/>
                    </a:solidFill>
                  </a:rPr>
                  <a:t> </a:t>
                </a:r>
                <a:r>
                  <a:rPr lang="uk-UA" b="1" dirty="0" err="1">
                    <a:solidFill>
                      <a:srgbClr val="002060"/>
                    </a:solidFill>
                  </a:rPr>
                  <a:t>energy</a:t>
                </a:r>
                <a:endParaRPr lang="uk-UA" b="1" dirty="0">
                  <a:solidFill>
                    <a:srgbClr val="002060"/>
                  </a:solidFill>
                </a:endParaRPr>
              </a:p>
              <a:p>
                <a:pPr algn="just"/>
                <a14:m>
                  <m:oMathPara xmlns:m="http://schemas.openxmlformats.org/officeDocument/2006/math">
                    <m:oMathParaPr>
                      <m:jc m:val="centerGroup"/>
                    </m:oMathParaPr>
                    <m:oMath xmlns:m="http://schemas.openxmlformats.org/officeDocument/2006/math">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𝟏</m:t>
                          </m:r>
                        </m:num>
                        <m:den>
                          <m:r>
                            <a:rPr lang="uk-UA" b="1" i="1">
                              <a:solidFill>
                                <a:srgbClr val="002060"/>
                              </a:solidFill>
                              <a:latin typeface="Cambria Math" panose="02040503050406030204" pitchFamily="18" charset="0"/>
                            </a:rPr>
                            <m:t>𝟐</m:t>
                          </m:r>
                        </m:den>
                      </m:f>
                      <m:r>
                        <a:rPr lang="uk-UA" b="1" i="1">
                          <a:solidFill>
                            <a:srgbClr val="002060"/>
                          </a:solidFill>
                          <a:latin typeface="Cambria Math" panose="02040503050406030204" pitchFamily="18" charset="0"/>
                        </a:rPr>
                        <m:t>𝑮</m:t>
                      </m:r>
                      <m:nary>
                        <m:naryPr>
                          <m:limLoc m:val="undOvr"/>
                          <m:subHide m:val="on"/>
                          <m:supHide m:val="on"/>
                          <m:ctrlPr>
                            <a:rPr lang="uk-UA" b="1" i="1">
                              <a:solidFill>
                                <a:srgbClr val="002060"/>
                              </a:solidFill>
                              <a:latin typeface="Cambria Math" panose="02040503050406030204" pitchFamily="18" charset="0"/>
                            </a:rPr>
                          </m:ctrlPr>
                        </m:naryPr>
                        <m:sub/>
                        <m:sup/>
                        <m:e>
                          <m:r>
                            <a:rPr lang="uk-UA" b="1" i="1">
                              <a:solidFill>
                                <a:srgbClr val="002060"/>
                              </a:solidFill>
                              <a:latin typeface="Cambria Math" panose="02040503050406030204" pitchFamily="18" charset="0"/>
                            </a:rPr>
                            <m:t>𝒅𝒗</m:t>
                          </m:r>
                          <m:r>
                            <a:rPr lang="uk-UA"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e>
                              </m:d>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num>
                            <m:den>
                              <m:d>
                                <m:dPr>
                                  <m:begChr m:val="|"/>
                                  <m:endChr m:val="|"/>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e>
                              </m:d>
                            </m:den>
                          </m:f>
                        </m:e>
                      </m:nary>
                      <m:r>
                        <a:rPr lang="uk-UA" b="1" i="1">
                          <a:solidFill>
                            <a:srgbClr val="002060"/>
                          </a:solidFill>
                          <a:latin typeface="Cambria Math" panose="02040503050406030204" pitchFamily="18" charset="0"/>
                        </a:rPr>
                        <m:t>, </m:t>
                      </m:r>
                    </m:oMath>
                  </m:oMathPara>
                </a14:m>
                <a:endParaRPr lang="uk-UA" b="1" dirty="0">
                  <a:solidFill>
                    <a:srgbClr val="002060"/>
                  </a:solidFill>
                </a:endParaRPr>
              </a:p>
              <a:p>
                <a:pPr algn="just"/>
                <a:r>
                  <a:rPr lang="uk-UA" b="1" dirty="0" err="1">
                    <a:solidFill>
                      <a:srgbClr val="002060"/>
                    </a:solidFill>
                  </a:rPr>
                  <a:t>and</a:t>
                </a:r>
                <a:r>
                  <a:rPr lang="uk-UA" b="1" dirty="0">
                    <a:solidFill>
                      <a:srgbClr val="002060"/>
                    </a:solidFill>
                  </a:rPr>
                  <a:t> </a:t>
                </a:r>
                <a:r>
                  <a:rPr lang="uk-UA" b="1" i="1" dirty="0">
                    <a:solidFill>
                      <a:srgbClr val="002060"/>
                    </a:solidFill>
                  </a:rPr>
                  <a:t>G  </a:t>
                </a:r>
                <a:r>
                  <a:rPr lang="uk-UA" b="1" dirty="0" err="1">
                    <a:solidFill>
                      <a:srgbClr val="002060"/>
                    </a:solidFill>
                  </a:rPr>
                  <a:t>is</a:t>
                </a:r>
                <a:r>
                  <a:rPr lang="uk-UA" b="1" dirty="0">
                    <a:solidFill>
                      <a:srgbClr val="002060"/>
                    </a:solidFill>
                  </a:rPr>
                  <a:t> </a:t>
                </a:r>
                <a:r>
                  <a:rPr lang="uk-UA" b="1" dirty="0" err="1">
                    <a:solidFill>
                      <a:srgbClr val="002060"/>
                    </a:solidFill>
                  </a:rPr>
                  <a:t>Newton's</a:t>
                </a:r>
                <a:r>
                  <a:rPr lang="uk-UA" b="1" dirty="0">
                    <a:solidFill>
                      <a:srgbClr val="002060"/>
                    </a:solidFill>
                  </a:rPr>
                  <a:t> </a:t>
                </a:r>
                <a:r>
                  <a:rPr lang="uk-UA" b="1" dirty="0" err="1">
                    <a:solidFill>
                      <a:srgbClr val="002060"/>
                    </a:solidFill>
                  </a:rPr>
                  <a:t>gravity</a:t>
                </a:r>
                <a:r>
                  <a:rPr lang="uk-UA" b="1" dirty="0">
                    <a:solidFill>
                      <a:srgbClr val="002060"/>
                    </a:solidFill>
                  </a:rPr>
                  <a:t> </a:t>
                </a:r>
                <a:r>
                  <a:rPr lang="uk-UA" b="1" dirty="0" err="1">
                    <a:solidFill>
                      <a:srgbClr val="002060"/>
                    </a:solidFill>
                  </a:rPr>
                  <a:t>constant</a:t>
                </a:r>
                <a:r>
                  <a:rPr lang="uk-UA" b="1" dirty="0">
                    <a:solidFill>
                      <a:srgbClr val="002060"/>
                    </a:solidFill>
                  </a:rPr>
                  <a:t>.</a:t>
                </a:r>
              </a:p>
            </p:txBody>
          </p:sp>
        </mc:Choice>
        <mc:Fallback xmlns="">
          <p:sp>
            <p:nvSpPr>
              <p:cNvPr id="3" name="Підзаголовок 2"/>
              <p:cNvSpPr>
                <a:spLocks noGrp="1" noRot="1" noChangeAspect="1" noMove="1" noResize="1" noEditPoints="1" noAdjustHandles="1" noChangeArrowheads="1" noChangeShapeType="1" noTextEdit="1"/>
              </p:cNvSpPr>
              <p:nvPr>
                <p:ph type="subTitle" idx="1"/>
              </p:nvPr>
            </p:nvSpPr>
            <p:spPr>
              <a:xfrm>
                <a:off x="512617" y="623455"/>
                <a:ext cx="10945091" cy="5652654"/>
              </a:xfrm>
              <a:blipFill rotWithShape="0">
                <a:blip r:embed="rId2"/>
                <a:stretch>
                  <a:fillRect l="-557" t="-1940" r="-557" b="-108"/>
                </a:stretch>
              </a:blipFill>
            </p:spPr>
            <p:txBody>
              <a:bodyPr/>
              <a:lstStyle/>
              <a:p>
                <a:r>
                  <a:rPr lang="uk-UA">
                    <a:noFill/>
                  </a:rPr>
                  <a:t> </a:t>
                </a:r>
              </a:p>
            </p:txBody>
          </p:sp>
        </mc:Fallback>
      </mc:AlternateContent>
    </p:spTree>
    <p:extLst>
      <p:ext uri="{BB962C8B-B14F-4D97-AF65-F5344CB8AC3E}">
        <p14:creationId xmlns:p14="http://schemas.microsoft.com/office/powerpoint/2010/main" val="1398418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ідзаголовок 2"/>
              <p:cNvSpPr>
                <a:spLocks noGrp="1"/>
              </p:cNvSpPr>
              <p:nvPr>
                <p:ph type="subTitle" idx="1"/>
              </p:nvPr>
            </p:nvSpPr>
            <p:spPr>
              <a:xfrm>
                <a:off x="651164" y="457199"/>
                <a:ext cx="10986654" cy="5874327"/>
              </a:xfrm>
            </p:spPr>
            <p:txBody>
              <a:bodyPr>
                <a:normAutofit fontScale="92500" lnSpcReduction="10000"/>
              </a:bodyPr>
              <a:lstStyle/>
              <a:p>
                <a:pPr algn="just"/>
                <a:r>
                  <a:rPr lang="uk-UA" b="1" dirty="0" smtClean="0">
                    <a:solidFill>
                      <a:srgbClr val="002060"/>
                    </a:solidFill>
                  </a:rPr>
                  <a:t>The</a:t>
                </a:r>
                <a:r>
                  <a:rPr lang="uk-UA" b="1" dirty="0">
                    <a:solidFill>
                      <a:srgbClr val="002060"/>
                    </a:solidFill>
                  </a:rPr>
                  <a:t> </a:t>
                </a:r>
                <a:r>
                  <a:rPr lang="uk-UA" b="1" dirty="0" err="1">
                    <a:solidFill>
                      <a:srgbClr val="002060"/>
                    </a:solidFill>
                  </a:rPr>
                  <a:t>equilibrium</a:t>
                </a:r>
                <a:r>
                  <a:rPr lang="uk-UA" b="1" dirty="0">
                    <a:solidFill>
                      <a:srgbClr val="002060"/>
                    </a:solidFill>
                  </a:rPr>
                  <a:t> </a:t>
                </a:r>
                <a:r>
                  <a:rPr lang="uk-UA" b="1" dirty="0" err="1">
                    <a:solidFill>
                      <a:srgbClr val="002060"/>
                    </a:solidFill>
                  </a:rPr>
                  <a:t>distribution</a:t>
                </a:r>
                <a:r>
                  <a:rPr lang="uk-UA" b="1" dirty="0">
                    <a:solidFill>
                      <a:srgbClr val="002060"/>
                    </a:solidFill>
                  </a:rPr>
                  <a:t> r </a:t>
                </a:r>
                <a:r>
                  <a:rPr lang="uk-UA" b="1" dirty="0" err="1">
                    <a:solidFill>
                      <a:srgbClr val="002060"/>
                    </a:solidFill>
                  </a:rPr>
                  <a:t>as</a:t>
                </a:r>
                <a:r>
                  <a:rPr lang="uk-UA" b="1" dirty="0">
                    <a:solidFill>
                      <a:srgbClr val="002060"/>
                    </a:solidFill>
                  </a:rPr>
                  <a:t> a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position</a:t>
                </a:r>
                <a:r>
                  <a:rPr lang="uk-UA" b="1" dirty="0">
                    <a:solidFill>
                      <a:srgbClr val="002060"/>
                    </a:solidFill>
                  </a:rPr>
                  <a:t> </a:t>
                </a:r>
                <a:r>
                  <a:rPr lang="uk-UA" b="1" i="1" dirty="0">
                    <a:solidFill>
                      <a:srgbClr val="002060"/>
                    </a:solidFill>
                  </a:rPr>
                  <a:t>r </a:t>
                </a:r>
                <a:r>
                  <a:rPr lang="uk-UA" b="1" dirty="0" err="1">
                    <a:solidFill>
                      <a:srgbClr val="002060"/>
                    </a:solidFill>
                  </a:rPr>
                  <a:t>can</a:t>
                </a:r>
                <a:r>
                  <a:rPr lang="uk-UA" b="1" dirty="0">
                    <a:solidFill>
                      <a:srgbClr val="002060"/>
                    </a:solidFill>
                  </a:rPr>
                  <a:t> </a:t>
                </a:r>
                <a:r>
                  <a:rPr lang="uk-UA" b="1" dirty="0" err="1">
                    <a:solidFill>
                      <a:srgbClr val="002060"/>
                    </a:solidFill>
                  </a:rPr>
                  <a:t>be</a:t>
                </a:r>
                <a:r>
                  <a:rPr lang="uk-UA" b="1" dirty="0">
                    <a:solidFill>
                      <a:srgbClr val="002060"/>
                    </a:solidFill>
                  </a:rPr>
                  <a:t> </a:t>
                </a:r>
                <a:r>
                  <a:rPr lang="uk-UA" b="1" dirty="0" err="1">
                    <a:solidFill>
                      <a:srgbClr val="002060"/>
                    </a:solidFill>
                  </a:rPr>
                  <a:t>determined</a:t>
                </a:r>
                <a:r>
                  <a:rPr lang="uk-UA" b="1" dirty="0">
                    <a:solidFill>
                      <a:srgbClr val="002060"/>
                    </a:solidFill>
                  </a:rPr>
                  <a:t> </a:t>
                </a:r>
                <a:r>
                  <a:rPr lang="uk-UA" b="1" dirty="0" err="1">
                    <a:solidFill>
                      <a:srgbClr val="002060"/>
                    </a:solidFill>
                  </a:rPr>
                  <a:t>by</a:t>
                </a:r>
                <a:r>
                  <a:rPr lang="uk-UA" b="1" dirty="0">
                    <a:solidFill>
                      <a:srgbClr val="002060"/>
                    </a:solidFill>
                  </a:rPr>
                  <a:t> </a:t>
                </a:r>
                <a:r>
                  <a:rPr lang="uk-UA" b="1" dirty="0" err="1">
                    <a:solidFill>
                      <a:srgbClr val="002060"/>
                    </a:solidFill>
                  </a:rPr>
                  <a:t>evaluating</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of</a:t>
                </a:r>
                <a:r>
                  <a:rPr lang="uk-UA" b="1" dirty="0">
                    <a:solidFill>
                      <a:srgbClr val="002060"/>
                    </a:solidFill>
                  </a:rPr>
                  <a:t> </a:t>
                </a:r>
                <a:r>
                  <a:rPr lang="uk-UA" b="1" i="1" dirty="0">
                    <a:solidFill>
                      <a:srgbClr val="002060"/>
                    </a:solidFill>
                  </a:rPr>
                  <a:t>E </a:t>
                </a:r>
                <a:r>
                  <a:rPr lang="uk-UA" b="1" dirty="0">
                    <a:solidFill>
                      <a:srgbClr val="002060"/>
                    </a:solidFill>
                  </a:rPr>
                  <a:t>, </a:t>
                </a:r>
                <a:r>
                  <a:rPr lang="uk-UA" b="1" dirty="0" err="1">
                    <a:solidFill>
                      <a:srgbClr val="002060"/>
                    </a:solidFill>
                  </a:rPr>
                  <a:t>subject</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condition</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i="1" dirty="0">
                    <a:solidFill>
                      <a:srgbClr val="002060"/>
                    </a:solidFill>
                  </a:rPr>
                  <a:t>M </a:t>
                </a:r>
                <a:r>
                  <a:rPr lang="uk-UA" b="1" dirty="0">
                    <a:solidFill>
                      <a:srgbClr val="002060"/>
                    </a:solidFill>
                  </a:rPr>
                  <a:t>= </a:t>
                </a:r>
                <a:r>
                  <a:rPr lang="uk-UA" b="1" dirty="0" err="1">
                    <a:solidFill>
                      <a:srgbClr val="002060"/>
                    </a:solidFill>
                  </a:rPr>
                  <a:t>ò</a:t>
                </a:r>
                <a:r>
                  <a:rPr lang="uk-UA" b="1" i="1" dirty="0" err="1">
                    <a:solidFill>
                      <a:srgbClr val="002060"/>
                    </a:solidFill>
                  </a:rPr>
                  <a:t>dv</a:t>
                </a:r>
                <a:r>
                  <a:rPr lang="uk-UA" b="1" dirty="0" err="1">
                    <a:solidFill>
                      <a:srgbClr val="002060"/>
                    </a:solidFill>
                  </a:rPr>
                  <a:t>r</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fixed</a:t>
                </a:r>
                <a:r>
                  <a:rPr lang="uk-UA" b="1" dirty="0">
                    <a:solidFill>
                      <a:srgbClr val="002060"/>
                    </a:solidFill>
                  </a:rPr>
                  <a:t>. </a:t>
                </a:r>
                <a:r>
                  <a:rPr lang="uk-UA" b="1" dirty="0" err="1">
                    <a:solidFill>
                      <a:srgbClr val="002060"/>
                    </a:solidFill>
                  </a:rPr>
                  <a:t>Assuming</a:t>
                </a:r>
                <a:r>
                  <a:rPr lang="uk-UA" b="1" dirty="0">
                    <a:solidFill>
                      <a:srgbClr val="002060"/>
                    </a:solidFill>
                  </a:rPr>
                  <a:t> </a:t>
                </a:r>
                <a:r>
                  <a:rPr lang="uk-UA" b="1" dirty="0" err="1">
                    <a:solidFill>
                      <a:srgbClr val="002060"/>
                    </a:solidFill>
                  </a:rPr>
                  <a:t>that</a:t>
                </a:r>
                <a:r>
                  <a:rPr lang="uk-UA" b="1" dirty="0">
                    <a:solidFill>
                      <a:srgbClr val="002060"/>
                    </a:solidFill>
                  </a:rPr>
                  <a:t> r </a:t>
                </a:r>
                <a:r>
                  <a:rPr lang="uk-UA" b="1" dirty="0" err="1">
                    <a:solidFill>
                      <a:srgbClr val="002060"/>
                    </a:solidFill>
                  </a:rPr>
                  <a:t>depends</a:t>
                </a:r>
                <a:r>
                  <a:rPr lang="uk-UA" b="1" dirty="0">
                    <a:solidFill>
                      <a:srgbClr val="002060"/>
                    </a:solidFill>
                  </a:rPr>
                  <a:t> </a:t>
                </a:r>
                <a:r>
                  <a:rPr lang="uk-UA" b="1" dirty="0" err="1">
                    <a:solidFill>
                      <a:srgbClr val="002060"/>
                    </a:solidFill>
                  </a:rPr>
                  <a:t>only</a:t>
                </a:r>
                <a:r>
                  <a:rPr lang="uk-UA" b="1" dirty="0">
                    <a:solidFill>
                      <a:srgbClr val="002060"/>
                    </a:solidFill>
                  </a:rPr>
                  <a:t> </a:t>
                </a:r>
                <a:r>
                  <a:rPr lang="uk-UA" b="1" dirty="0" err="1">
                    <a:solidFill>
                      <a:srgbClr val="002060"/>
                    </a:solidFill>
                  </a:rPr>
                  <a:t>on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radial</a:t>
                </a:r>
                <a:r>
                  <a:rPr lang="uk-UA" b="1" dirty="0">
                    <a:solidFill>
                      <a:srgbClr val="002060"/>
                    </a:solidFill>
                  </a:rPr>
                  <a:t> </a:t>
                </a:r>
                <a:r>
                  <a:rPr lang="uk-UA" b="1" dirty="0" err="1">
                    <a:solidFill>
                      <a:srgbClr val="002060"/>
                    </a:solidFill>
                  </a:rPr>
                  <a:t>distance</a:t>
                </a:r>
                <a:r>
                  <a:rPr lang="uk-UA" b="1" dirty="0">
                    <a:solidFill>
                      <a:srgbClr val="002060"/>
                    </a:solidFill>
                  </a:rPr>
                  <a:t> </a:t>
                </a:r>
                <a:r>
                  <a:rPr lang="uk-UA" b="1" i="1" dirty="0">
                    <a:solidFill>
                      <a:srgbClr val="002060"/>
                    </a:solidFill>
                  </a:rPr>
                  <a:t>r </a:t>
                </a:r>
                <a:r>
                  <a:rPr lang="uk-UA" b="1" dirty="0" err="1">
                    <a:solidFill>
                      <a:srgbClr val="002060"/>
                    </a:solidFill>
                  </a:rPr>
                  <a:t>from</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center</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differential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equilibrium</a:t>
                </a:r>
                <a:r>
                  <a:rPr lang="uk-UA" b="1" dirty="0">
                    <a:solidFill>
                      <a:srgbClr val="002060"/>
                    </a:solidFill>
                  </a:rPr>
                  <a:t>,</a:t>
                </a:r>
              </a:p>
              <a:p>
                <a:pPr algn="just"/>
                <a14:m>
                  <m:oMathPara xmlns:m="http://schemas.openxmlformats.org/officeDocument/2006/math">
                    <m:oMathParaPr>
                      <m:jc m:val="centerGroup"/>
                    </m:oMathParaPr>
                    <m:oMath xmlns:m="http://schemas.openxmlformats.org/officeDocument/2006/math">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𝒅𝑷</m:t>
                          </m:r>
                        </m:num>
                        <m:den>
                          <m:r>
                            <a:rPr lang="uk-UA" b="1" i="1">
                              <a:solidFill>
                                <a:srgbClr val="002060"/>
                              </a:solidFill>
                              <a:latin typeface="Cambria Math" panose="02040503050406030204" pitchFamily="18" charset="0"/>
                            </a:rPr>
                            <m:t>𝒅𝒓</m:t>
                          </m:r>
                        </m:den>
                      </m:f>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𝑮</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𝑴</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num>
                        <m:den>
                          <m:sSup>
                            <m:sSupPr>
                              <m:ctrlPr>
                                <a:rPr lang="uk-UA" b="1" i="1">
                                  <a:solidFill>
                                    <a:srgbClr val="002060"/>
                                  </a:solidFill>
                                  <a:latin typeface="Cambria Math" panose="02040503050406030204" pitchFamily="18" charset="0"/>
                                </a:rPr>
                              </m:ctrlPr>
                            </m:sSupPr>
                            <m:e>
                              <m:r>
                                <a:rPr lang="uk-UA" b="1" i="1">
                                  <a:solidFill>
                                    <a:srgbClr val="002060"/>
                                  </a:solidFill>
                                  <a:latin typeface="Cambria Math" panose="02040503050406030204" pitchFamily="18" charset="0"/>
                                </a:rPr>
                                <m:t>𝒓</m:t>
                              </m:r>
                            </m:e>
                            <m:sup>
                              <m:r>
                                <a:rPr lang="uk-UA" b="1" i="1">
                                  <a:solidFill>
                                    <a:srgbClr val="002060"/>
                                  </a:solidFill>
                                  <a:latin typeface="Cambria Math" panose="02040503050406030204" pitchFamily="18" charset="0"/>
                                </a:rPr>
                                <m:t>𝟐</m:t>
                              </m:r>
                            </m:sup>
                          </m:sSup>
                        </m:den>
                      </m:f>
                    </m:oMath>
                  </m:oMathPara>
                </a14:m>
                <a:endParaRPr lang="uk-UA" b="1" dirty="0">
                  <a:solidFill>
                    <a:srgbClr val="002060"/>
                  </a:solidFill>
                </a:endParaRPr>
              </a:p>
              <a:p>
                <a:pPr algn="just"/>
                <a:r>
                  <a:rPr lang="uk-UA" b="1" dirty="0" err="1">
                    <a:solidFill>
                      <a:srgbClr val="002060"/>
                    </a:solidFill>
                  </a:rPr>
                  <a:t>here</a:t>
                </a:r>
                <a:r>
                  <a:rPr lang="uk-UA" b="1" dirty="0">
                    <a:solidFill>
                      <a:srgbClr val="002060"/>
                    </a:solidFill>
                  </a:rPr>
                  <a:t> </a:t>
                </a:r>
                <a:r>
                  <a:rPr lang="uk-UA" b="1" i="1" dirty="0">
                    <a:solidFill>
                      <a:srgbClr val="002060"/>
                    </a:solidFill>
                  </a:rPr>
                  <a:t>P </a:t>
                </a:r>
                <a:r>
                  <a:rPr lang="uk-UA" b="1" dirty="0">
                    <a:solidFill>
                      <a:srgbClr val="002060"/>
                    </a:solidFill>
                  </a:rPr>
                  <a:t>= </a:t>
                </a:r>
                <a:r>
                  <a:rPr lang="uk-UA" b="1" dirty="0" err="1">
                    <a:solidFill>
                      <a:srgbClr val="002060"/>
                    </a:solidFill>
                  </a:rPr>
                  <a:t>r</a:t>
                </a:r>
                <a:r>
                  <a:rPr lang="uk-UA" b="1" i="1" dirty="0" err="1">
                    <a:solidFill>
                      <a:srgbClr val="002060"/>
                    </a:solidFill>
                  </a:rPr>
                  <a:t>d</a:t>
                </a:r>
                <a:r>
                  <a:rPr lang="uk-UA" b="1" dirty="0" err="1">
                    <a:solidFill>
                      <a:srgbClr val="002060"/>
                    </a:solidFill>
                  </a:rPr>
                  <a:t>e</a:t>
                </a:r>
                <a:r>
                  <a:rPr lang="uk-UA" b="1" dirty="0">
                    <a:solidFill>
                      <a:srgbClr val="002060"/>
                    </a:solidFill>
                  </a:rPr>
                  <a:t>/</a:t>
                </a:r>
                <a:r>
                  <a:rPr lang="uk-UA" b="1" i="1" dirty="0" err="1">
                    <a:solidFill>
                      <a:srgbClr val="002060"/>
                    </a:solidFill>
                  </a:rPr>
                  <a:t>d</a:t>
                </a:r>
                <a:r>
                  <a:rPr lang="uk-UA" b="1" dirty="0" err="1">
                    <a:solidFill>
                      <a:srgbClr val="002060"/>
                    </a:solidFill>
                  </a:rPr>
                  <a:t>r</a:t>
                </a:r>
                <a:r>
                  <a:rPr lang="uk-UA" b="1" dirty="0">
                    <a:solidFill>
                      <a:srgbClr val="002060"/>
                    </a:solidFill>
                  </a:rPr>
                  <a:t> - e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pressure</a:t>
                </a:r>
                <a:r>
                  <a:rPr lang="uk-UA" b="1" dirty="0">
                    <a:solidFill>
                      <a:srgbClr val="002060"/>
                    </a:solidFill>
                  </a:rPr>
                  <a:t>, </a:t>
                </a:r>
                <a:r>
                  <a:rPr lang="uk-UA" b="1" dirty="0" err="1">
                    <a:solidFill>
                      <a:srgbClr val="002060"/>
                    </a:solidFill>
                  </a:rPr>
                  <a:t>and</a:t>
                </a:r>
                <a:r>
                  <a:rPr lang="uk-UA" b="1" dirty="0">
                    <a:solidFill>
                      <a:srgbClr val="002060"/>
                    </a:solidFill>
                  </a:rPr>
                  <a:t> </a:t>
                </a:r>
                <a14:m>
                  <m:oMath xmlns:m="http://schemas.openxmlformats.org/officeDocument/2006/math">
                    <m:r>
                      <a:rPr lang="uk-UA" b="1" i="1">
                        <a:solidFill>
                          <a:srgbClr val="002060"/>
                        </a:solidFill>
                        <a:latin typeface="Cambria Math" panose="02040503050406030204" pitchFamily="18" charset="0"/>
                      </a:rPr>
                      <m:t>𝑴</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𝟒</m:t>
                    </m:r>
                    <m:r>
                      <a:rPr lang="uk-UA" b="1" i="1">
                        <a:solidFill>
                          <a:srgbClr val="002060"/>
                        </a:solidFill>
                        <a:latin typeface="Cambria Math" panose="02040503050406030204" pitchFamily="18" charset="0"/>
                      </a:rPr>
                      <m:t>𝝅</m:t>
                    </m:r>
                    <m:nary>
                      <m:naryPr>
                        <m:limLoc m:val="undOvr"/>
                        <m:subHide m:val="on"/>
                        <m:supHide m:val="on"/>
                        <m:ctrlPr>
                          <a:rPr lang="uk-UA" b="1" i="1">
                            <a:solidFill>
                              <a:srgbClr val="002060"/>
                            </a:solidFill>
                            <a:latin typeface="Cambria Math" panose="02040503050406030204" pitchFamily="18" charset="0"/>
                          </a:rPr>
                        </m:ctrlPr>
                      </m:naryPr>
                      <m:sub/>
                      <m:sup/>
                      <m:e>
                        <m:sSup>
                          <m:sSupPr>
                            <m:ctrlPr>
                              <a:rPr lang="uk-UA" b="1" i="1">
                                <a:solidFill>
                                  <a:srgbClr val="002060"/>
                                </a:solidFill>
                                <a:latin typeface="Cambria Math" panose="02040503050406030204" pitchFamily="18" charset="0"/>
                              </a:rPr>
                            </m:ctrlPr>
                          </m:sSupPr>
                          <m:e>
                            <m:r>
                              <a:rPr lang="uk-UA" b="1" i="1">
                                <a:solidFill>
                                  <a:srgbClr val="002060"/>
                                </a:solidFill>
                                <a:latin typeface="Cambria Math" panose="02040503050406030204" pitchFamily="18" charset="0"/>
                              </a:rPr>
                              <m:t>𝒓</m:t>
                            </m:r>
                          </m:e>
                          <m:sup>
                            <m:r>
                              <a:rPr lang="uk-UA" b="1" i="1">
                                <a:solidFill>
                                  <a:srgbClr val="002060"/>
                                </a:solidFill>
                                <a:latin typeface="Cambria Math" panose="02040503050406030204" pitchFamily="18" charset="0"/>
                              </a:rPr>
                              <m:t>𝟐</m:t>
                            </m:r>
                          </m:sup>
                        </m:sSup>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𝑴</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num>
                          <m:den>
                            <m:sSup>
                              <m:sSupPr>
                                <m:ctrlPr>
                                  <a:rPr lang="uk-UA" b="1" i="1">
                                    <a:solidFill>
                                      <a:srgbClr val="002060"/>
                                    </a:solidFill>
                                    <a:latin typeface="Cambria Math" panose="02040503050406030204" pitchFamily="18" charset="0"/>
                                  </a:rPr>
                                </m:ctrlPr>
                              </m:sSupPr>
                              <m:e>
                                <m:r>
                                  <a:rPr lang="uk-UA" b="1" i="1">
                                    <a:solidFill>
                                      <a:srgbClr val="002060"/>
                                    </a:solidFill>
                                    <a:latin typeface="Cambria Math" panose="02040503050406030204" pitchFamily="18" charset="0"/>
                                  </a:rPr>
                                  <m:t>𝒓</m:t>
                                </m:r>
                              </m:e>
                              <m:sup>
                                <m:r>
                                  <a:rPr lang="uk-UA" b="1" i="1">
                                    <a:solidFill>
                                      <a:srgbClr val="002060"/>
                                    </a:solidFill>
                                    <a:latin typeface="Cambria Math" panose="02040503050406030204" pitchFamily="18" charset="0"/>
                                  </a:rPr>
                                  <m:t>𝟐</m:t>
                                </m:r>
                              </m:sup>
                            </m:sSup>
                          </m:den>
                        </m:f>
                        <m:r>
                          <a:rPr lang="uk-UA" b="1" i="1">
                            <a:solidFill>
                              <a:srgbClr val="002060"/>
                            </a:solidFill>
                            <a:latin typeface="Cambria Math" panose="02040503050406030204" pitchFamily="18" charset="0"/>
                          </a:rPr>
                          <m:t>𝒅𝒓</m:t>
                        </m:r>
                      </m:e>
                    </m:nary>
                  </m:oMath>
                </a14:m>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inside</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radius</a:t>
                </a:r>
                <a:r>
                  <a:rPr lang="uk-UA" b="1" dirty="0">
                    <a:solidFill>
                      <a:srgbClr val="002060"/>
                    </a:solidFill>
                  </a:rPr>
                  <a:t> </a:t>
                </a:r>
                <a:r>
                  <a:rPr lang="uk-UA" b="1" i="1" dirty="0">
                    <a:solidFill>
                      <a:srgbClr val="002060"/>
                    </a:solidFill>
                  </a:rPr>
                  <a:t>r</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uniform</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approximation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solution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principle</a:t>
                </a:r>
                <a:r>
                  <a:rPr lang="uk-UA" b="1" dirty="0">
                    <a:solidFill>
                      <a:srgbClr val="002060"/>
                    </a:solidFill>
                  </a:rPr>
                  <a:t> </a:t>
                </a:r>
                <a:r>
                  <a:rPr lang="uk-UA" b="1" dirty="0" err="1">
                    <a:solidFill>
                      <a:srgbClr val="002060"/>
                    </a:solidFill>
                  </a:rPr>
                  <a:t>gives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relation</a:t>
                </a:r>
                <a:r>
                  <a:rPr lang="uk-UA" b="1" dirty="0">
                    <a:solidFill>
                      <a:srgbClr val="002060"/>
                    </a:solidFill>
                  </a:rPr>
                  <a:t> </a:t>
                </a:r>
              </a:p>
              <a:p>
                <a:pPr algn="just"/>
                <a:r>
                  <a:rPr lang="uk-UA" b="1" i="1" dirty="0">
                    <a:solidFill>
                      <a:srgbClr val="002060"/>
                    </a:solidFill>
                  </a:rPr>
                  <a:t>P </a:t>
                </a:r>
                <a:r>
                  <a:rPr lang="uk-UA" b="1" dirty="0">
                    <a:solidFill>
                      <a:srgbClr val="002060"/>
                    </a:solidFill>
                  </a:rPr>
                  <a:t>= (3/20</a:t>
                </a:r>
                <a14:m>
                  <m:oMath xmlns:m="http://schemas.openxmlformats.org/officeDocument/2006/math">
                    <m:r>
                      <a:rPr lang="uk-UA" b="1" i="1">
                        <a:solidFill>
                          <a:srgbClr val="002060"/>
                        </a:solidFill>
                        <a:latin typeface="Cambria Math" panose="02040503050406030204" pitchFamily="18" charset="0"/>
                      </a:rPr>
                      <m:t>𝝅</m:t>
                    </m:r>
                  </m:oMath>
                </a14:m>
                <a:r>
                  <a:rPr lang="uk-UA" b="1" dirty="0">
                    <a:solidFill>
                      <a:srgbClr val="002060"/>
                    </a:solidFill>
                  </a:rPr>
                  <a:t> )</a:t>
                </a:r>
                <a:r>
                  <a:rPr lang="uk-UA" b="1" i="1" dirty="0">
                    <a:solidFill>
                      <a:srgbClr val="002060"/>
                    </a:solidFill>
                  </a:rPr>
                  <a:t>GM </a:t>
                </a:r>
                <a:r>
                  <a:rPr lang="uk-UA" b="1" baseline="30000" dirty="0">
                    <a:solidFill>
                      <a:srgbClr val="002060"/>
                    </a:solidFill>
                  </a:rPr>
                  <a:t>2</a:t>
                </a:r>
                <a:r>
                  <a:rPr lang="uk-UA" b="1" dirty="0">
                    <a:solidFill>
                      <a:srgbClr val="002060"/>
                    </a:solidFill>
                  </a:rPr>
                  <a:t>/</a:t>
                </a:r>
                <a:r>
                  <a:rPr lang="uk-UA" b="1" i="1" dirty="0">
                    <a:solidFill>
                      <a:srgbClr val="002060"/>
                    </a:solidFill>
                  </a:rPr>
                  <a:t>R</a:t>
                </a:r>
                <a:r>
                  <a:rPr lang="uk-UA" b="1" baseline="30000" dirty="0">
                    <a:solidFill>
                      <a:srgbClr val="002060"/>
                    </a:solidFill>
                  </a:rPr>
                  <a:t>4</a:t>
                </a:r>
                <a:r>
                  <a:rPr lang="uk-UA" b="1" dirty="0">
                    <a:solidFill>
                      <a:srgbClr val="002060"/>
                    </a:solidFill>
                  </a:rPr>
                  <a:t> ,</a:t>
                </a:r>
              </a:p>
              <a:p>
                <a:pPr algn="just"/>
                <a:r>
                  <a:rPr lang="uk-UA" b="1" dirty="0" err="1">
                    <a:solidFill>
                      <a:srgbClr val="002060"/>
                    </a:solidFill>
                  </a:rPr>
                  <a:t>where</a:t>
                </a:r>
                <a:r>
                  <a:rPr lang="uk-UA" b="1" dirty="0">
                    <a:solidFill>
                      <a:srgbClr val="002060"/>
                    </a:solidFill>
                  </a:rPr>
                  <a:t> </a:t>
                </a:r>
                <a:r>
                  <a:rPr lang="uk-UA" b="1" i="1" dirty="0">
                    <a:solidFill>
                      <a:srgbClr val="002060"/>
                    </a:solidFill>
                  </a:rPr>
                  <a:t>P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mean</a:t>
                </a:r>
                <a:r>
                  <a:rPr lang="uk-UA" b="1" dirty="0">
                    <a:solidFill>
                      <a:srgbClr val="002060"/>
                    </a:solidFill>
                  </a:rPr>
                  <a:t> </a:t>
                </a:r>
                <a:r>
                  <a:rPr lang="uk-UA" b="1" dirty="0" err="1">
                    <a:solidFill>
                      <a:srgbClr val="002060"/>
                    </a:solidFill>
                  </a:rPr>
                  <a:t>pressure</a:t>
                </a:r>
                <a:r>
                  <a:rPr lang="uk-UA" b="1" dirty="0">
                    <a:solidFill>
                      <a:srgbClr val="002060"/>
                    </a:solidFill>
                  </a:rPr>
                  <a:t>, </a:t>
                </a:r>
                <a:r>
                  <a:rPr lang="uk-UA" b="1" i="1" dirty="0">
                    <a:solidFill>
                      <a:srgbClr val="002060"/>
                    </a:solidFill>
                  </a:rPr>
                  <a:t>M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and</a:t>
                </a:r>
                <a:r>
                  <a:rPr lang="uk-UA" b="1" dirty="0">
                    <a:solidFill>
                      <a:srgbClr val="002060"/>
                    </a:solidFill>
                  </a:rPr>
                  <a:t> </a:t>
                </a:r>
                <a:r>
                  <a:rPr lang="uk-UA" b="1" i="1" dirty="0">
                    <a:solidFill>
                      <a:srgbClr val="002060"/>
                    </a:solidFill>
                  </a:rPr>
                  <a:t>R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radius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relativistic</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state</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pressure</a:t>
                </a:r>
                <a:r>
                  <a:rPr lang="uk-UA" b="1" dirty="0">
                    <a:solidFill>
                      <a:srgbClr val="002060"/>
                    </a:solidFill>
                  </a:rPr>
                  <a:t> - </a:t>
                </a:r>
                <a:r>
                  <a:rPr lang="uk-UA" b="1" dirty="0" err="1">
                    <a:solidFill>
                      <a:srgbClr val="002060"/>
                    </a:solidFill>
                  </a:rPr>
                  <a:t>density</a:t>
                </a:r>
                <a:r>
                  <a:rPr lang="uk-UA" b="1" dirty="0">
                    <a:solidFill>
                      <a:srgbClr val="002060"/>
                    </a:solidFill>
                  </a:rPr>
                  <a:t> </a:t>
                </a:r>
                <a:r>
                  <a:rPr lang="uk-UA" b="1" dirty="0" err="1">
                    <a:solidFill>
                      <a:srgbClr val="002060"/>
                    </a:solidFill>
                  </a:rPr>
                  <a:t>relation</a:t>
                </a:r>
                <a:r>
                  <a:rPr lang="uk-UA" b="1" dirty="0">
                    <a:solidFill>
                      <a:srgbClr val="002060"/>
                    </a:solidFill>
                  </a:rPr>
                  <a:t> </a:t>
                </a:r>
                <a:r>
                  <a:rPr lang="uk-UA" b="1" dirty="0" err="1">
                    <a:solidFill>
                      <a:srgbClr val="002060"/>
                    </a:solidFill>
                  </a:rPr>
                  <a:t>of</a:t>
                </a:r>
                <a:r>
                  <a:rPr lang="uk-UA" b="1" dirty="0">
                    <a:solidFill>
                      <a:srgbClr val="002060"/>
                    </a:solidFill>
                  </a:rPr>
                  <a:t> a </a:t>
                </a:r>
                <a:r>
                  <a:rPr lang="uk-UA" b="1" dirty="0" err="1">
                    <a:solidFill>
                      <a:srgbClr val="002060"/>
                    </a:solidFill>
                  </a:rPr>
                  <a:t>degenerate</a:t>
                </a:r>
                <a:r>
                  <a:rPr lang="uk-UA" b="1" dirty="0">
                    <a:solidFill>
                      <a:srgbClr val="002060"/>
                    </a:solidFill>
                  </a:rPr>
                  <a:t> </a:t>
                </a:r>
                <a:r>
                  <a:rPr lang="uk-UA" b="1" dirty="0" err="1">
                    <a:solidFill>
                      <a:srgbClr val="002060"/>
                    </a:solidFill>
                  </a:rPr>
                  <a:t>electron</a:t>
                </a:r>
                <a:r>
                  <a:rPr lang="uk-UA" b="1" dirty="0">
                    <a:solidFill>
                      <a:srgbClr val="002060"/>
                    </a:solidFill>
                  </a:rPr>
                  <a:t> </a:t>
                </a:r>
                <a:r>
                  <a:rPr lang="uk-UA" b="1" dirty="0" err="1">
                    <a:solidFill>
                      <a:srgbClr val="002060"/>
                    </a:solidFill>
                  </a:rPr>
                  <a:t>gas</a:t>
                </a:r>
                <a:r>
                  <a:rPr lang="en-US" b="1" dirty="0">
                    <a:solidFill>
                      <a:srgbClr val="002060"/>
                    </a:solidFill>
                  </a:rPr>
                  <a:t>  </a:t>
                </a:r>
                <a:r>
                  <a:rPr lang="uk-UA" b="1" dirty="0" err="1">
                    <a:solidFill>
                      <a:srgbClr val="002060"/>
                    </a:solidFill>
                  </a:rPr>
                  <a:t>was</a:t>
                </a:r>
                <a:r>
                  <a:rPr lang="uk-UA" b="1" dirty="0">
                    <a:solidFill>
                      <a:srgbClr val="002060"/>
                    </a:solidFill>
                  </a:rPr>
                  <a:t> </a:t>
                </a:r>
                <a:r>
                  <a:rPr lang="uk-UA" b="1" dirty="0" err="1">
                    <a:solidFill>
                      <a:srgbClr val="002060"/>
                    </a:solidFill>
                  </a:rPr>
                  <a:t>first</a:t>
                </a:r>
                <a:r>
                  <a:rPr lang="uk-UA" b="1" dirty="0">
                    <a:solidFill>
                      <a:srgbClr val="002060"/>
                    </a:solidFill>
                  </a:rPr>
                  <a:t> </a:t>
                </a:r>
                <a:r>
                  <a:rPr lang="uk-UA" b="1" dirty="0" err="1">
                    <a:solidFill>
                      <a:srgbClr val="002060"/>
                    </a:solidFill>
                  </a:rPr>
                  <a:t>given</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form</a:t>
                </a:r>
                <a:r>
                  <a:rPr lang="uk-UA" b="1" dirty="0">
                    <a:solidFill>
                      <a:srgbClr val="002060"/>
                    </a:solidFill>
                  </a:rPr>
                  <a:t> </a:t>
                </a:r>
                <a:r>
                  <a:rPr lang="uk-UA" b="1" i="1" dirty="0">
                    <a:solidFill>
                      <a:srgbClr val="002060"/>
                    </a:solidFill>
                  </a:rPr>
                  <a:t>P </a:t>
                </a:r>
                <a:r>
                  <a:rPr lang="uk-UA" b="1" dirty="0">
                    <a:solidFill>
                      <a:srgbClr val="002060"/>
                    </a:solidFill>
                  </a:rPr>
                  <a:t>= </a:t>
                </a:r>
                <a:r>
                  <a:rPr lang="uk-UA" b="1" i="1" dirty="0">
                    <a:solidFill>
                      <a:srgbClr val="002060"/>
                    </a:solidFill>
                  </a:rPr>
                  <a:t>Ax</a:t>
                </a:r>
                <a:r>
                  <a:rPr lang="uk-UA" b="1" baseline="30000" dirty="0">
                    <a:solidFill>
                      <a:srgbClr val="002060"/>
                    </a:solidFill>
                  </a:rPr>
                  <a:t>4</a:t>
                </a:r>
                <a:r>
                  <a:rPr lang="uk-UA" b="1" i="1" dirty="0">
                    <a:solidFill>
                      <a:srgbClr val="002060"/>
                    </a:solidFill>
                  </a:rPr>
                  <a:t>F </a:t>
                </a:r>
                <a:r>
                  <a:rPr lang="uk-UA" b="1" dirty="0">
                    <a:solidFill>
                      <a:srgbClr val="002060"/>
                    </a:solidFill>
                  </a:rPr>
                  <a:t>(</a:t>
                </a:r>
                <a:r>
                  <a:rPr lang="uk-UA" b="1" i="1" dirty="0">
                    <a:solidFill>
                      <a:srgbClr val="002060"/>
                    </a:solidFill>
                  </a:rPr>
                  <a:t>x</a:t>
                </a:r>
                <a:r>
                  <a:rPr lang="uk-UA" b="1" dirty="0">
                    <a:solidFill>
                      <a:srgbClr val="002060"/>
                    </a:solidFill>
                  </a:rPr>
                  <a:t>)</a:t>
                </a:r>
                <a:r>
                  <a:rPr lang="en-US" b="1" dirty="0">
                    <a:solidFill>
                      <a:srgbClr val="002060"/>
                    </a:solidFill>
                  </a:rPr>
                  <a:t>, where</a:t>
                </a:r>
                <a:endParaRPr lang="uk-UA" b="1" dirty="0">
                  <a:solidFill>
                    <a:srgbClr val="002060"/>
                  </a:solidFill>
                </a:endParaRPr>
              </a:p>
              <a:p>
                <a:pPr algn="just"/>
                <a14:m>
                  <m:oMathPara xmlns:m="http://schemas.openxmlformats.org/officeDocument/2006/math">
                    <m:oMathParaPr>
                      <m:jc m:val="centerGroup"/>
                    </m:oMathParaPr>
                    <m:oMath xmlns:m="http://schemas.openxmlformats.org/officeDocument/2006/math">
                      <m:r>
                        <a:rPr lang="en-US" b="1" i="1">
                          <a:solidFill>
                            <a:srgbClr val="002060"/>
                          </a:solidFill>
                          <a:latin typeface="Cambria Math" panose="02040503050406030204" pitchFamily="18" charset="0"/>
                        </a:rPr>
                        <m:t>𝑭</m:t>
                      </m:r>
                      <m:d>
                        <m:dPr>
                          <m:ctrlPr>
                            <a:rPr lang="uk-UA" b="1" i="1">
                              <a:solidFill>
                                <a:srgbClr val="002060"/>
                              </a:solidFill>
                              <a:latin typeface="Cambria Math" panose="02040503050406030204" pitchFamily="18" charset="0"/>
                            </a:rPr>
                          </m:ctrlPr>
                        </m:dPr>
                        <m:e>
                          <m:r>
                            <a:rPr lang="en-US" b="1" i="1">
                              <a:solidFill>
                                <a:srgbClr val="002060"/>
                              </a:solidFill>
                              <a:latin typeface="Cambria Math" panose="02040503050406030204" pitchFamily="18" charset="0"/>
                            </a:rPr>
                            <m:t>𝒙</m:t>
                          </m:r>
                        </m:e>
                      </m:d>
                      <m:r>
                        <a:rPr lang="en-US"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𝟏</m:t>
                          </m:r>
                        </m:num>
                        <m:den>
                          <m:r>
                            <a:rPr lang="en-US" b="1" i="1">
                              <a:solidFill>
                                <a:srgbClr val="002060"/>
                              </a:solidFill>
                              <a:latin typeface="Cambria Math" panose="02040503050406030204" pitchFamily="18" charset="0"/>
                            </a:rPr>
                            <m:t>𝟖</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𝒙</m:t>
                              </m:r>
                            </m:e>
                            <m:sup>
                              <m:r>
                                <a:rPr lang="en-US" b="1" i="1">
                                  <a:solidFill>
                                    <a:srgbClr val="002060"/>
                                  </a:solidFill>
                                  <a:latin typeface="Cambria Math" panose="02040503050406030204" pitchFamily="18" charset="0"/>
                                </a:rPr>
                                <m:t>𝟑</m:t>
                              </m:r>
                            </m:sup>
                          </m:sSup>
                        </m:den>
                      </m:f>
                      <m:d>
                        <m:dPr>
                          <m:begChr m:val="["/>
                          <m:endChr m:val="]"/>
                          <m:ctrlPr>
                            <a:rPr lang="uk-UA" b="1" i="1">
                              <a:solidFill>
                                <a:srgbClr val="002060"/>
                              </a:solidFill>
                              <a:latin typeface="Cambria Math" panose="02040503050406030204" pitchFamily="18" charset="0"/>
                            </a:rPr>
                          </m:ctrlPr>
                        </m:dPr>
                        <m:e>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𝟑</m:t>
                              </m:r>
                            </m:num>
                            <m:den>
                              <m:r>
                                <a:rPr lang="en-US" b="1" i="1">
                                  <a:solidFill>
                                    <a:srgbClr val="002060"/>
                                  </a:solidFill>
                                  <a:latin typeface="Cambria Math" panose="02040503050406030204" pitchFamily="18" charset="0"/>
                                </a:rPr>
                                <m:t>𝒙</m:t>
                              </m:r>
                            </m:den>
                          </m:f>
                          <m:r>
                            <a:rPr lang="en-US" b="1" i="1">
                              <a:solidFill>
                                <a:srgbClr val="002060"/>
                              </a:solidFill>
                              <a:latin typeface="Cambria Math" panose="02040503050406030204" pitchFamily="18" charset="0"/>
                            </a:rPr>
                            <m:t>𝐥𝐨𝐠</m:t>
                          </m:r>
                          <m:d>
                            <m:dPr>
                              <m:ctrlPr>
                                <a:rPr lang="uk-UA" b="1" i="1">
                                  <a:solidFill>
                                    <a:srgbClr val="002060"/>
                                  </a:solidFill>
                                  <a:latin typeface="Cambria Math" panose="02040503050406030204" pitchFamily="18" charset="0"/>
                                </a:rPr>
                              </m:ctrlPr>
                            </m:dPr>
                            <m:e>
                              <m:r>
                                <a:rPr lang="en-US" b="1" i="1">
                                  <a:solidFill>
                                    <a:srgbClr val="002060"/>
                                  </a:solidFill>
                                  <a:latin typeface="Cambria Math" panose="02040503050406030204" pitchFamily="18" charset="0"/>
                                </a:rPr>
                                <m:t>𝒙</m:t>
                              </m:r>
                              <m:r>
                                <a:rPr lang="en-US" b="1" i="1">
                                  <a:solidFill>
                                    <a:srgbClr val="002060"/>
                                  </a:solidFill>
                                  <a:latin typeface="Cambria Math" panose="02040503050406030204" pitchFamily="18" charset="0"/>
                                </a:rPr>
                                <m:t>+</m:t>
                              </m:r>
                              <m:rad>
                                <m:radPr>
                                  <m:degHide m:val="on"/>
                                  <m:ctrlPr>
                                    <a:rPr lang="uk-UA" b="1" i="1">
                                      <a:solidFill>
                                        <a:srgbClr val="002060"/>
                                      </a:solidFill>
                                      <a:latin typeface="Cambria Math" panose="02040503050406030204" pitchFamily="18" charset="0"/>
                                    </a:rPr>
                                  </m:ctrlPr>
                                </m:radPr>
                                <m:deg/>
                                <m:e>
                                  <m:r>
                                    <a:rPr lang="en-US" b="1" i="1">
                                      <a:solidFill>
                                        <a:srgbClr val="002060"/>
                                      </a:solidFill>
                                      <a:latin typeface="Cambria Math" panose="02040503050406030204" pitchFamily="18" charset="0"/>
                                    </a:rPr>
                                    <m:t>𝟏</m:t>
                                  </m:r>
                                  <m:r>
                                    <a:rPr lang="en-US" b="1" i="1">
                                      <a:solidFill>
                                        <a:srgbClr val="002060"/>
                                      </a:solidFill>
                                      <a:latin typeface="Cambria Math" panose="02040503050406030204" pitchFamily="18" charset="0"/>
                                    </a:rPr>
                                    <m:t>+</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𝒙</m:t>
                                      </m:r>
                                    </m:e>
                                    <m:sup>
                                      <m:r>
                                        <a:rPr lang="en-US" b="1" i="1">
                                          <a:solidFill>
                                            <a:srgbClr val="002060"/>
                                          </a:solidFill>
                                          <a:latin typeface="Cambria Math" panose="02040503050406030204" pitchFamily="18" charset="0"/>
                                        </a:rPr>
                                        <m:t>𝟐</m:t>
                                      </m:r>
                                    </m:sup>
                                  </m:sSup>
                                </m:e>
                              </m:rad>
                            </m:e>
                          </m:d>
                          <m:r>
                            <a:rPr lang="en-US" b="1" i="1">
                              <a:solidFill>
                                <a:srgbClr val="002060"/>
                              </a:solidFill>
                              <a:latin typeface="Cambria Math" panose="02040503050406030204" pitchFamily="18" charset="0"/>
                            </a:rPr>
                            <m:t>+</m:t>
                          </m:r>
                          <m:rad>
                            <m:radPr>
                              <m:degHide m:val="on"/>
                              <m:ctrlPr>
                                <a:rPr lang="uk-UA" b="1" i="1">
                                  <a:solidFill>
                                    <a:srgbClr val="002060"/>
                                  </a:solidFill>
                                  <a:latin typeface="Cambria Math" panose="02040503050406030204" pitchFamily="18" charset="0"/>
                                </a:rPr>
                              </m:ctrlPr>
                            </m:radPr>
                            <m:deg/>
                            <m:e>
                              <m:r>
                                <a:rPr lang="en-US" b="1" i="1">
                                  <a:solidFill>
                                    <a:srgbClr val="002060"/>
                                  </a:solidFill>
                                  <a:latin typeface="Cambria Math" panose="02040503050406030204" pitchFamily="18" charset="0"/>
                                </a:rPr>
                                <m:t>𝟏</m:t>
                              </m:r>
                              <m:r>
                                <a:rPr lang="en-US" b="1" i="1">
                                  <a:solidFill>
                                    <a:srgbClr val="002060"/>
                                  </a:solidFill>
                                  <a:latin typeface="Cambria Math" panose="02040503050406030204" pitchFamily="18" charset="0"/>
                                </a:rPr>
                                <m:t>+</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𝒙</m:t>
                                  </m:r>
                                </m:e>
                                <m:sup>
                                  <m:r>
                                    <a:rPr lang="en-US" b="1" i="1">
                                      <a:solidFill>
                                        <a:srgbClr val="002060"/>
                                      </a:solidFill>
                                      <a:latin typeface="Cambria Math" panose="02040503050406030204" pitchFamily="18" charset="0"/>
                                    </a:rPr>
                                    <m:t>𝟐</m:t>
                                  </m:r>
                                </m:sup>
                              </m:sSup>
                            </m:e>
                          </m:rad>
                          <m:d>
                            <m:dPr>
                              <m:ctrlPr>
                                <a:rPr lang="uk-UA" b="1" i="1">
                                  <a:solidFill>
                                    <a:srgbClr val="002060"/>
                                  </a:solidFill>
                                  <a:latin typeface="Cambria Math" panose="02040503050406030204" pitchFamily="18" charset="0"/>
                                </a:rPr>
                              </m:ctrlPr>
                            </m:dPr>
                            <m:e>
                              <m:r>
                                <a:rPr lang="en-US" b="1" i="1">
                                  <a:solidFill>
                                    <a:srgbClr val="002060"/>
                                  </a:solidFill>
                                  <a:latin typeface="Cambria Math" panose="02040503050406030204" pitchFamily="18" charset="0"/>
                                </a:rPr>
                                <m:t>𝟐</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𝒙</m:t>
                                  </m:r>
                                </m:e>
                                <m:sup>
                                  <m:r>
                                    <a:rPr lang="en-US" b="1" i="1">
                                      <a:solidFill>
                                        <a:srgbClr val="002060"/>
                                      </a:solidFill>
                                      <a:latin typeface="Cambria Math" panose="02040503050406030204" pitchFamily="18" charset="0"/>
                                    </a:rPr>
                                    <m:t>𝟑</m:t>
                                  </m:r>
                                </m:sup>
                              </m:sSup>
                              <m:r>
                                <a:rPr lang="en-US" b="1" i="1">
                                  <a:solidFill>
                                    <a:srgbClr val="002060"/>
                                  </a:solidFill>
                                  <a:latin typeface="Cambria Math" panose="02040503050406030204" pitchFamily="18" charset="0"/>
                                </a:rPr>
                                <m:t>−</m:t>
                              </m:r>
                              <m:r>
                                <a:rPr lang="en-US" b="1" i="1">
                                  <a:solidFill>
                                    <a:srgbClr val="002060"/>
                                  </a:solidFill>
                                  <a:latin typeface="Cambria Math" panose="02040503050406030204" pitchFamily="18" charset="0"/>
                                </a:rPr>
                                <m:t>𝟑</m:t>
                              </m:r>
                            </m:e>
                          </m:d>
                        </m:e>
                      </m:d>
                      <m:r>
                        <a:rPr lang="en-US" b="1" i="1">
                          <a:solidFill>
                            <a:srgbClr val="002060"/>
                          </a:solidFill>
                          <a:latin typeface="Cambria Math" panose="02040503050406030204" pitchFamily="18" charset="0"/>
                        </a:rPr>
                        <m:t>,</m:t>
                      </m:r>
                    </m:oMath>
                  </m:oMathPara>
                </a14:m>
                <a:endParaRPr lang="uk-UA" b="1" dirty="0">
                  <a:solidFill>
                    <a:srgbClr val="002060"/>
                  </a:solidFill>
                </a:endParaRPr>
              </a:p>
              <a:p>
                <a:pPr algn="just"/>
                <a:r>
                  <a:rPr lang="en-US" b="1" dirty="0">
                    <a:solidFill>
                      <a:srgbClr val="002060"/>
                    </a:solidFill>
                  </a:rPr>
                  <a:t>and </a:t>
                </a:r>
                <a14:m>
                  <m:oMath xmlns:m="http://schemas.openxmlformats.org/officeDocument/2006/math">
                    <m:r>
                      <a:rPr lang="en-US" b="1" i="1">
                        <a:solidFill>
                          <a:srgbClr val="002060"/>
                        </a:solidFill>
                        <a:latin typeface="Cambria Math" panose="02040503050406030204" pitchFamily="18" charset="0"/>
                      </a:rPr>
                      <m:t>𝒙</m:t>
                    </m:r>
                    <m:r>
                      <a:rPr lang="en-US"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𝟑</m:t>
                        </m:r>
                        <m:r>
                          <a:rPr lang="en-US" b="1" i="1">
                            <a:solidFill>
                              <a:srgbClr val="002060"/>
                            </a:solidFill>
                            <a:latin typeface="Cambria Math" panose="02040503050406030204" pitchFamily="18" charset="0"/>
                          </a:rPr>
                          <m:t>𝒏𝒉</m:t>
                        </m:r>
                      </m:num>
                      <m:den>
                        <m:r>
                          <a:rPr lang="en-US" b="1" i="1">
                            <a:solidFill>
                              <a:srgbClr val="002060"/>
                            </a:solidFill>
                            <a:latin typeface="Cambria Math" panose="02040503050406030204" pitchFamily="18" charset="0"/>
                          </a:rPr>
                          <m:t>𝟖</m:t>
                        </m:r>
                        <m:r>
                          <a:rPr lang="en-US" b="1" i="1">
                            <a:solidFill>
                              <a:srgbClr val="002060"/>
                            </a:solidFill>
                            <a:latin typeface="Cambria Math" panose="02040503050406030204" pitchFamily="18" charset="0"/>
                          </a:rPr>
                          <m:t>𝝅</m:t>
                        </m:r>
                        <m:r>
                          <a:rPr lang="en-US" b="1" i="1">
                            <a:solidFill>
                              <a:srgbClr val="002060"/>
                            </a:solidFill>
                            <a:latin typeface="Cambria Math" panose="02040503050406030204" pitchFamily="18" charset="0"/>
                          </a:rPr>
                          <m:t>𝒎𝒄</m:t>
                        </m:r>
                      </m:den>
                    </m:f>
                    <m:r>
                      <a:rPr lang="en-US" b="1" i="1">
                        <a:solidFill>
                          <a:srgbClr val="002060"/>
                        </a:solidFill>
                        <a:latin typeface="Cambria Math" panose="02040503050406030204" pitchFamily="18" charset="0"/>
                      </a:rPr>
                      <m:t>,</m:t>
                    </m:r>
                  </m:oMath>
                </a14:m>
                <a:r>
                  <a:rPr lang="en-US" b="1" dirty="0">
                    <a:solidFill>
                      <a:srgbClr val="002060"/>
                    </a:solidFill>
                  </a:rPr>
                  <a:t> Here </a:t>
                </a:r>
                <a:r>
                  <a:rPr lang="en-US" b="1" i="1" dirty="0">
                    <a:solidFill>
                      <a:srgbClr val="002060"/>
                    </a:solidFill>
                  </a:rPr>
                  <a:t>n</a:t>
                </a:r>
                <a:r>
                  <a:rPr lang="en-US" b="1" dirty="0">
                    <a:solidFill>
                      <a:srgbClr val="002060"/>
                    </a:solidFill>
                  </a:rPr>
                  <a:t> is the </a:t>
                </a:r>
                <a:r>
                  <a:rPr lang="en-US" b="1" dirty="0" err="1">
                    <a:solidFill>
                      <a:srgbClr val="002060"/>
                    </a:solidFill>
                  </a:rPr>
                  <a:t>electrton</a:t>
                </a:r>
                <a:r>
                  <a:rPr lang="en-US" b="1" dirty="0">
                    <a:solidFill>
                      <a:srgbClr val="002060"/>
                    </a:solidFill>
                  </a:rPr>
                  <a:t> density </a:t>
                </a:r>
                <a14:m>
                  <m:oMath xmlns:m="http://schemas.openxmlformats.org/officeDocument/2006/math">
                    <m:r>
                      <a:rPr lang="en-US" b="1" i="1">
                        <a:solidFill>
                          <a:srgbClr val="002060"/>
                        </a:solidFill>
                        <a:latin typeface="Cambria Math" panose="02040503050406030204" pitchFamily="18" charset="0"/>
                      </a:rPr>
                      <m:t>𝒏</m:t>
                    </m:r>
                    <m:r>
                      <a:rPr lang="en-US"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𝟑</m:t>
                        </m:r>
                        <m:r>
                          <a:rPr lang="en-US" b="1" i="1">
                            <a:solidFill>
                              <a:srgbClr val="002060"/>
                            </a:solidFill>
                            <a:latin typeface="Cambria Math" panose="02040503050406030204" pitchFamily="18" charset="0"/>
                          </a:rPr>
                          <m:t>𝑴</m:t>
                        </m:r>
                      </m:num>
                      <m:den>
                        <m:r>
                          <a:rPr lang="en-US" b="1" i="1">
                            <a:solidFill>
                              <a:srgbClr val="002060"/>
                            </a:solidFill>
                            <a:latin typeface="Cambria Math" panose="02040503050406030204" pitchFamily="18" charset="0"/>
                          </a:rPr>
                          <m:t>𝟒</m:t>
                        </m:r>
                        <m:r>
                          <a:rPr lang="en-US" b="1" i="1">
                            <a:solidFill>
                              <a:srgbClr val="002060"/>
                            </a:solidFill>
                            <a:latin typeface="Cambria Math" panose="02040503050406030204" pitchFamily="18" charset="0"/>
                          </a:rPr>
                          <m:t>𝝅</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𝑹</m:t>
                            </m:r>
                          </m:e>
                          <m:sup>
                            <m:r>
                              <a:rPr lang="en-US" b="1" i="1">
                                <a:solidFill>
                                  <a:srgbClr val="002060"/>
                                </a:solidFill>
                                <a:latin typeface="Cambria Math" panose="02040503050406030204" pitchFamily="18" charset="0"/>
                              </a:rPr>
                              <m:t>𝟑</m:t>
                            </m:r>
                          </m:sup>
                        </m:sSup>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𝑯</m:t>
                            </m:r>
                          </m:sub>
                        </m:sSub>
                        <m:r>
                          <a:rPr lang="en-US" b="1" i="1">
                            <a:solidFill>
                              <a:srgbClr val="002060"/>
                            </a:solidFill>
                            <a:latin typeface="Cambria Math" panose="02040503050406030204" pitchFamily="18" charset="0"/>
                          </a:rPr>
                          <m:t>𝝁</m:t>
                        </m:r>
                      </m:den>
                    </m:f>
                    <m:r>
                      <a:rPr lang="en-US" b="1" i="1">
                        <a:solidFill>
                          <a:srgbClr val="002060"/>
                        </a:solidFill>
                        <a:latin typeface="Cambria Math" panose="02040503050406030204" pitchFamily="18" charset="0"/>
                      </a:rPr>
                      <m:t>, </m:t>
                    </m:r>
                  </m:oMath>
                </a14:m>
                <a:r>
                  <a:rPr lang="en-US" b="1" dirty="0">
                    <a:solidFill>
                      <a:srgbClr val="002060"/>
                    </a:solidFill>
                  </a:rPr>
                  <a:t> </a:t>
                </a:r>
                <a14:m>
                  <m:oMath xmlns:m="http://schemas.openxmlformats.org/officeDocument/2006/math">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𝑯</m:t>
                        </m:r>
                      </m:sub>
                    </m:sSub>
                  </m:oMath>
                </a14:m>
                <a:r>
                  <a:rPr lang="en-US"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proton</a:t>
                </a:r>
                <a:r>
                  <a:rPr lang="uk-UA" b="1" dirty="0">
                    <a:solidFill>
                      <a:srgbClr val="002060"/>
                    </a:solidFill>
                  </a:rPr>
                  <a:t> </a:t>
                </a:r>
                <a:r>
                  <a:rPr lang="uk-UA" b="1" dirty="0" err="1">
                    <a:solidFill>
                      <a:srgbClr val="002060"/>
                    </a:solidFill>
                  </a:rPr>
                  <a:t>mass</a:t>
                </a:r>
                <a:r>
                  <a:rPr lang="en-US" b="1" dirty="0">
                    <a:solidFill>
                      <a:srgbClr val="002060"/>
                    </a:solidFill>
                  </a:rPr>
                  <a:t>, </a:t>
                </a:r>
                <a:r>
                  <a:rPr lang="uk-UA" b="1" i="1" dirty="0">
                    <a:solidFill>
                      <a:srgbClr val="002060"/>
                    </a:solidFill>
                  </a:rPr>
                  <a:t>h </a:t>
                </a:r>
                <a:r>
                  <a:rPr lang="uk-UA" b="1" dirty="0" err="1">
                    <a:solidFill>
                      <a:srgbClr val="002060"/>
                    </a:solidFill>
                  </a:rPr>
                  <a:t>is</a:t>
                </a:r>
                <a:r>
                  <a:rPr lang="uk-UA" b="1" dirty="0">
                    <a:solidFill>
                      <a:srgbClr val="002060"/>
                    </a:solidFill>
                  </a:rPr>
                  <a:t> </a:t>
                </a:r>
                <a:r>
                  <a:rPr lang="uk-UA" b="1" dirty="0" err="1">
                    <a:solidFill>
                      <a:srgbClr val="002060"/>
                    </a:solidFill>
                  </a:rPr>
                  <a:t>Planck's</a:t>
                </a:r>
                <a:r>
                  <a:rPr lang="uk-UA" b="1" dirty="0">
                    <a:solidFill>
                      <a:srgbClr val="002060"/>
                    </a:solidFill>
                  </a:rPr>
                  <a:t> </a:t>
                </a:r>
                <a:r>
                  <a:rPr lang="uk-UA" b="1" dirty="0" err="1">
                    <a:solidFill>
                      <a:srgbClr val="002060"/>
                    </a:solidFill>
                  </a:rPr>
                  <a:t>constant</a:t>
                </a:r>
                <a:r>
                  <a:rPr lang="uk-UA" b="1" dirty="0">
                    <a:solidFill>
                      <a:srgbClr val="002060"/>
                    </a:solidFill>
                  </a:rPr>
                  <a:t>, </a:t>
                </a:r>
                <a:r>
                  <a:rPr lang="uk-UA" b="1" i="1" dirty="0">
                    <a:solidFill>
                      <a:srgbClr val="002060"/>
                    </a:solidFill>
                  </a:rPr>
                  <a:t>c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velocity</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light</a:t>
                </a:r>
                <a:r>
                  <a:rPr lang="uk-UA" b="1" dirty="0">
                    <a:solidFill>
                      <a:srgbClr val="002060"/>
                    </a:solidFill>
                  </a:rPr>
                  <a:t> , m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molecular</a:t>
                </a:r>
                <a:r>
                  <a:rPr lang="uk-UA" b="1" dirty="0">
                    <a:solidFill>
                      <a:srgbClr val="002060"/>
                    </a:solidFill>
                  </a:rPr>
                  <a:t> </a:t>
                </a:r>
                <a:r>
                  <a:rPr lang="uk-UA" b="1" dirty="0" err="1">
                    <a:solidFill>
                      <a:srgbClr val="002060"/>
                    </a:solidFill>
                  </a:rPr>
                  <a:t>weight</a:t>
                </a:r>
                <a:r>
                  <a:rPr lang="uk-UA" b="1" dirty="0">
                    <a:solidFill>
                      <a:srgbClr val="002060"/>
                    </a:solidFill>
                  </a:rPr>
                  <a:t> </a:t>
                </a:r>
                <a:r>
                  <a:rPr lang="uk-UA" b="1" dirty="0" err="1">
                    <a:solidFill>
                      <a:srgbClr val="002060"/>
                    </a:solidFill>
                  </a:rPr>
                  <a:t>an</a:t>
                </a:r>
                <a:r>
                  <a:rPr lang="en-US" b="1" dirty="0">
                    <a:solidFill>
                      <a:srgbClr val="002060"/>
                    </a:solidFill>
                  </a:rPr>
                  <a:t>d </a:t>
                </a:r>
                <a14:m>
                  <m:oMath xmlns:m="http://schemas.openxmlformats.org/officeDocument/2006/math">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𝟖</m:t>
                        </m:r>
                        <m:r>
                          <a:rPr lang="en-US" b="1" i="1">
                            <a:solidFill>
                              <a:srgbClr val="002060"/>
                            </a:solidFill>
                            <a:latin typeface="Cambria Math" panose="02040503050406030204" pitchFamily="18" charset="0"/>
                          </a:rPr>
                          <m:t>𝝅</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𝒎</m:t>
                            </m:r>
                          </m:e>
                          <m:sup>
                            <m:r>
                              <a:rPr lang="en-US" b="1" i="1">
                                <a:solidFill>
                                  <a:srgbClr val="002060"/>
                                </a:solidFill>
                                <a:latin typeface="Cambria Math" panose="02040503050406030204" pitchFamily="18" charset="0"/>
                              </a:rPr>
                              <m:t>𝟒</m:t>
                            </m:r>
                          </m:sup>
                        </m:sSup>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𝒄</m:t>
                            </m:r>
                          </m:e>
                          <m:sup>
                            <m:r>
                              <a:rPr lang="en-US" b="1" i="1">
                                <a:solidFill>
                                  <a:srgbClr val="002060"/>
                                </a:solidFill>
                                <a:latin typeface="Cambria Math" panose="02040503050406030204" pitchFamily="18" charset="0"/>
                              </a:rPr>
                              <m:t>𝟓</m:t>
                            </m:r>
                          </m:sup>
                        </m:sSup>
                      </m:num>
                      <m:den>
                        <m:r>
                          <a:rPr lang="en-US" b="1" i="1">
                            <a:solidFill>
                              <a:srgbClr val="002060"/>
                            </a:solidFill>
                            <a:latin typeface="Cambria Math" panose="02040503050406030204" pitchFamily="18" charset="0"/>
                          </a:rPr>
                          <m:t>𝟑</m:t>
                        </m:r>
                        <m:sSup>
                          <m:sSupPr>
                            <m:ctrlPr>
                              <a:rPr lang="uk-UA" b="1" i="1">
                                <a:solidFill>
                                  <a:srgbClr val="002060"/>
                                </a:solidFill>
                                <a:latin typeface="Cambria Math" panose="02040503050406030204" pitchFamily="18" charset="0"/>
                              </a:rPr>
                            </m:ctrlPr>
                          </m:sSupPr>
                          <m:e>
                            <m:r>
                              <a:rPr lang="en-US" b="1" i="1">
                                <a:solidFill>
                                  <a:srgbClr val="002060"/>
                                </a:solidFill>
                                <a:latin typeface="Cambria Math" panose="02040503050406030204" pitchFamily="18" charset="0"/>
                              </a:rPr>
                              <m:t>𝒉</m:t>
                            </m:r>
                          </m:e>
                          <m:sup>
                            <m:r>
                              <a:rPr lang="en-US" b="1" i="1">
                                <a:solidFill>
                                  <a:srgbClr val="002060"/>
                                </a:solidFill>
                                <a:latin typeface="Cambria Math" panose="02040503050406030204" pitchFamily="18" charset="0"/>
                              </a:rPr>
                              <m:t>𝟑</m:t>
                            </m:r>
                          </m:sup>
                        </m:sSup>
                      </m:den>
                    </m:f>
                  </m:oMath>
                </a14:m>
                <a:r>
                  <a:rPr lang="en-US" b="1" dirty="0">
                    <a:solidFill>
                      <a:srgbClr val="002060"/>
                    </a:solidFill>
                  </a:rPr>
                  <a:t>. </a:t>
                </a:r>
                <a:endParaRPr lang="uk-UA" b="1" dirty="0">
                  <a:solidFill>
                    <a:srgbClr val="002060"/>
                  </a:solidFill>
                </a:endParaRPr>
              </a:p>
            </p:txBody>
          </p:sp>
        </mc:Choice>
        <mc:Fallback xmlns="">
          <p:sp>
            <p:nvSpPr>
              <p:cNvPr id="3" name="Підзаголовок 2"/>
              <p:cNvSpPr>
                <a:spLocks noGrp="1" noRot="1" noChangeAspect="1" noMove="1" noResize="1" noEditPoints="1" noAdjustHandles="1" noChangeArrowheads="1" noChangeShapeType="1" noTextEdit="1"/>
              </p:cNvSpPr>
              <p:nvPr>
                <p:ph type="subTitle" idx="1"/>
              </p:nvPr>
            </p:nvSpPr>
            <p:spPr>
              <a:xfrm>
                <a:off x="651164" y="457199"/>
                <a:ext cx="10986654" cy="5874327"/>
              </a:xfrm>
              <a:blipFill rotWithShape="0">
                <a:blip r:embed="rId2"/>
                <a:stretch>
                  <a:fillRect l="-721" t="-1763" r="-721"/>
                </a:stretch>
              </a:blipFill>
            </p:spPr>
            <p:txBody>
              <a:bodyPr/>
              <a:lstStyle/>
              <a:p>
                <a:r>
                  <a:rPr lang="uk-UA">
                    <a:noFill/>
                  </a:rPr>
                  <a:t> </a:t>
                </a:r>
              </a:p>
            </p:txBody>
          </p:sp>
        </mc:Fallback>
      </mc:AlternateContent>
    </p:spTree>
    <p:extLst>
      <p:ext uri="{BB962C8B-B14F-4D97-AF65-F5344CB8AC3E}">
        <p14:creationId xmlns:p14="http://schemas.microsoft.com/office/powerpoint/2010/main" val="10794718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761999" y="872836"/>
            <a:ext cx="10377055" cy="5472546"/>
          </a:xfrm>
        </p:spPr>
        <p:txBody>
          <a:bodyPr/>
          <a:lstStyle/>
          <a:p>
            <a:endParaRPr lang="en-US" dirty="0" smtClean="0"/>
          </a:p>
          <a:p>
            <a:endParaRPr lang="uk-UA" dirty="0"/>
          </a:p>
        </p:txBody>
      </p:sp>
      <p:pic>
        <p:nvPicPr>
          <p:cNvPr id="13" name="Рисунок 12"/>
          <p:cNvPicPr>
            <a:picLocks noChangeAspect="1"/>
          </p:cNvPicPr>
          <p:nvPr/>
        </p:nvPicPr>
        <p:blipFill>
          <a:blip r:embed="rId2"/>
          <a:stretch>
            <a:fillRect/>
          </a:stretch>
        </p:blipFill>
        <p:spPr>
          <a:xfrm>
            <a:off x="761999" y="651164"/>
            <a:ext cx="10384611" cy="5711536"/>
          </a:xfrm>
          <a:prstGeom prst="rect">
            <a:avLst/>
          </a:prstGeom>
        </p:spPr>
      </p:pic>
    </p:spTree>
    <p:extLst>
      <p:ext uri="{BB962C8B-B14F-4D97-AF65-F5344CB8AC3E}">
        <p14:creationId xmlns:p14="http://schemas.microsoft.com/office/powerpoint/2010/main" val="4044401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568036"/>
            <a:ext cx="9144000" cy="4544291"/>
          </a:xfrm>
        </p:spPr>
        <p:txBody>
          <a:bodyPr/>
          <a:lstStyle/>
          <a:p>
            <a:endParaRPr lang="uk-UA" dirty="0"/>
          </a:p>
        </p:txBody>
      </p:sp>
      <p:sp>
        <p:nvSpPr>
          <p:cNvPr id="3" name="Підзаголовок 2"/>
          <p:cNvSpPr>
            <a:spLocks noGrp="1"/>
          </p:cNvSpPr>
          <p:nvPr>
            <p:ph type="subTitle" idx="1"/>
          </p:nvPr>
        </p:nvSpPr>
        <p:spPr>
          <a:xfrm>
            <a:off x="1524000" y="5500254"/>
            <a:ext cx="9144000" cy="540327"/>
          </a:xfrm>
        </p:spPr>
        <p:txBody>
          <a:bodyPr>
            <a:normAutofit fontScale="77500" lnSpcReduction="20000"/>
          </a:bodyPr>
          <a:lstStyle/>
          <a:p>
            <a:r>
              <a:rPr lang="en-US" b="1" dirty="0">
                <a:solidFill>
                  <a:srgbClr val="002060"/>
                </a:solidFill>
              </a:rPr>
              <a:t>Fig. </a:t>
            </a:r>
            <a:r>
              <a:rPr lang="en-US" b="1" dirty="0" smtClean="0">
                <a:solidFill>
                  <a:srgbClr val="002060"/>
                </a:solidFill>
              </a:rPr>
              <a:t>2. </a:t>
            </a:r>
            <a:r>
              <a:rPr lang="uk-UA" dirty="0" err="1">
                <a:solidFill>
                  <a:srgbClr val="002060"/>
                </a:solidFill>
              </a:rPr>
              <a:t>Radius</a:t>
            </a:r>
            <a:r>
              <a:rPr lang="uk-UA" dirty="0">
                <a:solidFill>
                  <a:srgbClr val="002060"/>
                </a:solidFill>
              </a:rPr>
              <a:t>–</a:t>
            </a:r>
            <a:r>
              <a:rPr lang="uk-UA" dirty="0" err="1">
                <a:solidFill>
                  <a:srgbClr val="002060"/>
                </a:solidFill>
              </a:rPr>
              <a:t>mass</a:t>
            </a:r>
            <a:r>
              <a:rPr lang="uk-UA" dirty="0">
                <a:solidFill>
                  <a:srgbClr val="002060"/>
                </a:solidFill>
              </a:rPr>
              <a:t> </a:t>
            </a:r>
            <a:r>
              <a:rPr lang="uk-UA" dirty="0" err="1">
                <a:solidFill>
                  <a:srgbClr val="002060"/>
                </a:solidFill>
              </a:rPr>
              <a:t>relations</a:t>
            </a:r>
            <a:r>
              <a:rPr lang="uk-UA" dirty="0">
                <a:solidFill>
                  <a:srgbClr val="002060"/>
                </a:solidFill>
              </a:rPr>
              <a:t> </a:t>
            </a:r>
            <a:r>
              <a:rPr lang="uk-UA" dirty="0" err="1">
                <a:solidFill>
                  <a:srgbClr val="002060"/>
                </a:solidFill>
              </a:rPr>
              <a:t>for</a:t>
            </a:r>
            <a:r>
              <a:rPr lang="uk-UA" dirty="0">
                <a:solidFill>
                  <a:srgbClr val="002060"/>
                </a:solidFill>
              </a:rPr>
              <a:t> a </a:t>
            </a:r>
            <a:r>
              <a:rPr lang="uk-UA" dirty="0" err="1">
                <a:solidFill>
                  <a:srgbClr val="002060"/>
                </a:solidFill>
              </a:rPr>
              <a:t>model</a:t>
            </a:r>
            <a:r>
              <a:rPr lang="uk-UA" dirty="0">
                <a:solidFill>
                  <a:srgbClr val="002060"/>
                </a:solidFill>
              </a:rPr>
              <a:t> </a:t>
            </a:r>
            <a:r>
              <a:rPr lang="uk-UA" dirty="0" err="1">
                <a:solidFill>
                  <a:srgbClr val="002060"/>
                </a:solidFill>
              </a:rPr>
              <a:t>white</a:t>
            </a:r>
            <a:r>
              <a:rPr lang="uk-UA" dirty="0">
                <a:solidFill>
                  <a:srgbClr val="002060"/>
                </a:solidFill>
              </a:rPr>
              <a:t> </a:t>
            </a:r>
            <a:r>
              <a:rPr lang="uk-UA" dirty="0" err="1" smtClean="0">
                <a:solidFill>
                  <a:srgbClr val="002060"/>
                </a:solidFill>
              </a:rPr>
              <a:t>dwarf</a:t>
            </a:r>
            <a:r>
              <a:rPr lang="uk-UA" dirty="0" smtClean="0">
                <a:solidFill>
                  <a:srgbClr val="002060"/>
                </a:solidFill>
              </a:rPr>
              <a:t>. </a:t>
            </a:r>
            <a:r>
              <a:rPr lang="en-US" dirty="0">
                <a:solidFill>
                  <a:srgbClr val="002060"/>
                </a:solidFill>
              </a:rPr>
              <a:t>1 –</a:t>
            </a:r>
            <a:r>
              <a:rPr lang="uk-UA" dirty="0">
                <a:solidFill>
                  <a:srgbClr val="002060"/>
                </a:solidFill>
              </a:rPr>
              <a:t> </a:t>
            </a:r>
            <a:r>
              <a:rPr lang="uk-UA" dirty="0" err="1">
                <a:solidFill>
                  <a:srgbClr val="002060"/>
                </a:solidFill>
              </a:rPr>
              <a:t>Using</a:t>
            </a:r>
            <a:r>
              <a:rPr lang="uk-UA" dirty="0">
                <a:solidFill>
                  <a:srgbClr val="002060"/>
                </a:solidFill>
              </a:rPr>
              <a:t> </a:t>
            </a:r>
            <a:r>
              <a:rPr lang="uk-UA" dirty="0" err="1">
                <a:solidFill>
                  <a:srgbClr val="002060"/>
                </a:solidFill>
              </a:rPr>
              <a:t>the</a:t>
            </a:r>
            <a:r>
              <a:rPr lang="uk-UA" dirty="0">
                <a:solidFill>
                  <a:srgbClr val="002060"/>
                </a:solidFill>
              </a:rPr>
              <a:t> </a:t>
            </a:r>
            <a:r>
              <a:rPr lang="uk-UA" dirty="0" err="1">
                <a:solidFill>
                  <a:srgbClr val="002060"/>
                </a:solidFill>
              </a:rPr>
              <a:t>general</a:t>
            </a:r>
            <a:r>
              <a:rPr lang="uk-UA" dirty="0">
                <a:solidFill>
                  <a:srgbClr val="002060"/>
                </a:solidFill>
              </a:rPr>
              <a:t> </a:t>
            </a:r>
            <a:r>
              <a:rPr lang="uk-UA" dirty="0" err="1">
                <a:solidFill>
                  <a:srgbClr val="002060"/>
                </a:solidFill>
              </a:rPr>
              <a:t>pressure</a:t>
            </a:r>
            <a:r>
              <a:rPr lang="uk-UA" dirty="0">
                <a:solidFill>
                  <a:srgbClr val="002060"/>
                </a:solidFill>
              </a:rPr>
              <a:t> </a:t>
            </a:r>
            <a:r>
              <a:rPr lang="uk-UA" dirty="0" err="1">
                <a:solidFill>
                  <a:srgbClr val="002060"/>
                </a:solidFill>
              </a:rPr>
              <a:t>law</a:t>
            </a:r>
            <a:r>
              <a:rPr lang="uk-UA" dirty="0">
                <a:solidFill>
                  <a:srgbClr val="002060"/>
                </a:solidFill>
              </a:rPr>
              <a:t> </a:t>
            </a:r>
            <a:r>
              <a:rPr lang="uk-UA" dirty="0" err="1">
                <a:solidFill>
                  <a:srgbClr val="002060"/>
                </a:solidFill>
              </a:rPr>
              <a:t>for</a:t>
            </a:r>
            <a:r>
              <a:rPr lang="uk-UA" dirty="0">
                <a:solidFill>
                  <a:srgbClr val="002060"/>
                </a:solidFill>
              </a:rPr>
              <a:t> </a:t>
            </a:r>
            <a:r>
              <a:rPr lang="uk-UA" dirty="0" err="1">
                <a:solidFill>
                  <a:srgbClr val="002060"/>
                </a:solidFill>
              </a:rPr>
              <a:t>an</a:t>
            </a:r>
            <a:r>
              <a:rPr lang="uk-UA" dirty="0">
                <a:solidFill>
                  <a:srgbClr val="002060"/>
                </a:solidFill>
              </a:rPr>
              <a:t> </a:t>
            </a:r>
            <a:r>
              <a:rPr lang="uk-UA" dirty="0" err="1">
                <a:solidFill>
                  <a:srgbClr val="002060"/>
                </a:solidFill>
              </a:rPr>
              <a:t>ideal</a:t>
            </a:r>
            <a:r>
              <a:rPr lang="uk-UA" dirty="0">
                <a:solidFill>
                  <a:srgbClr val="002060"/>
                </a:solidFill>
              </a:rPr>
              <a:t> </a:t>
            </a:r>
            <a:r>
              <a:rPr lang="uk-UA" u="sng" dirty="0" err="1">
                <a:solidFill>
                  <a:srgbClr val="002060"/>
                </a:solidFill>
                <a:hlinkClick r:id="rId2" tooltip="Fermi gas"/>
              </a:rPr>
              <a:t>Fermi</a:t>
            </a:r>
            <a:r>
              <a:rPr lang="uk-UA" u="sng" dirty="0">
                <a:solidFill>
                  <a:srgbClr val="002060"/>
                </a:solidFill>
                <a:hlinkClick r:id="rId2" tooltip="Fermi gas"/>
              </a:rPr>
              <a:t> </a:t>
            </a:r>
            <a:r>
              <a:rPr lang="uk-UA" u="sng" dirty="0" err="1">
                <a:solidFill>
                  <a:srgbClr val="002060"/>
                </a:solidFill>
                <a:hlinkClick r:id="rId2" tooltip="Fermi gas"/>
              </a:rPr>
              <a:t>gas</a:t>
            </a:r>
            <a:r>
              <a:rPr lang="en-US" dirty="0">
                <a:solidFill>
                  <a:srgbClr val="002060"/>
                </a:solidFill>
              </a:rPr>
              <a:t>; 2 –</a:t>
            </a:r>
            <a:r>
              <a:rPr lang="uk-UA" dirty="0">
                <a:solidFill>
                  <a:srgbClr val="002060"/>
                </a:solidFill>
              </a:rPr>
              <a:t>  </a:t>
            </a:r>
            <a:r>
              <a:rPr lang="uk-UA" dirty="0" err="1">
                <a:solidFill>
                  <a:srgbClr val="002060"/>
                </a:solidFill>
              </a:rPr>
              <a:t>Non-relativistic</a:t>
            </a:r>
            <a:r>
              <a:rPr lang="uk-UA" dirty="0">
                <a:solidFill>
                  <a:srgbClr val="002060"/>
                </a:solidFill>
              </a:rPr>
              <a:t> </a:t>
            </a:r>
            <a:r>
              <a:rPr lang="uk-UA" dirty="0" err="1">
                <a:solidFill>
                  <a:srgbClr val="002060"/>
                </a:solidFill>
              </a:rPr>
              <a:t>ideal</a:t>
            </a:r>
            <a:r>
              <a:rPr lang="uk-UA" dirty="0">
                <a:solidFill>
                  <a:srgbClr val="002060"/>
                </a:solidFill>
              </a:rPr>
              <a:t> </a:t>
            </a:r>
            <a:r>
              <a:rPr lang="uk-UA" dirty="0" err="1">
                <a:solidFill>
                  <a:srgbClr val="002060"/>
                </a:solidFill>
              </a:rPr>
              <a:t>Fermi</a:t>
            </a:r>
            <a:r>
              <a:rPr lang="uk-UA" dirty="0">
                <a:solidFill>
                  <a:srgbClr val="002060"/>
                </a:solidFill>
              </a:rPr>
              <a:t> </a:t>
            </a:r>
            <a:r>
              <a:rPr lang="uk-UA" dirty="0" err="1">
                <a:solidFill>
                  <a:srgbClr val="002060"/>
                </a:solidFill>
              </a:rPr>
              <a:t>gas</a:t>
            </a:r>
            <a:r>
              <a:rPr lang="en-US" dirty="0">
                <a:solidFill>
                  <a:srgbClr val="002060"/>
                </a:solidFill>
              </a:rPr>
              <a:t>; 3 –</a:t>
            </a:r>
            <a:r>
              <a:rPr lang="uk-UA" dirty="0">
                <a:solidFill>
                  <a:srgbClr val="002060"/>
                </a:solidFill>
              </a:rPr>
              <a:t> </a:t>
            </a:r>
            <a:r>
              <a:rPr lang="uk-UA" u="sng" dirty="0" err="1">
                <a:solidFill>
                  <a:srgbClr val="002060"/>
                </a:solidFill>
                <a:hlinkClick r:id="rId3" tooltip="Ultrarelativistic limit"/>
              </a:rPr>
              <a:t>Ultrarelativistic</a:t>
            </a:r>
            <a:r>
              <a:rPr lang="uk-UA" u="sng" dirty="0">
                <a:solidFill>
                  <a:srgbClr val="002060"/>
                </a:solidFill>
                <a:hlinkClick r:id="rId3" tooltip="Ultrarelativistic limit"/>
              </a:rPr>
              <a:t> </a:t>
            </a:r>
            <a:r>
              <a:rPr lang="uk-UA" u="sng" dirty="0" err="1">
                <a:solidFill>
                  <a:srgbClr val="002060"/>
                </a:solidFill>
                <a:hlinkClick r:id="rId3" tooltip="Ultrarelativistic limit"/>
              </a:rPr>
              <a:t>limit</a:t>
            </a:r>
            <a:r>
              <a:rPr lang="en-US" dirty="0">
                <a:solidFill>
                  <a:srgbClr val="002060"/>
                </a:solidFill>
              </a:rPr>
              <a:t>.</a:t>
            </a:r>
            <a:endParaRPr lang="uk-UA" dirty="0">
              <a:solidFill>
                <a:srgbClr val="002060"/>
              </a:solidFill>
            </a:endParaRPr>
          </a:p>
        </p:txBody>
      </p:sp>
      <p:pic>
        <p:nvPicPr>
          <p:cNvPr id="4" name="Рисунок 3"/>
          <p:cNvPicPr/>
          <p:nvPr/>
        </p:nvPicPr>
        <p:blipFill>
          <a:blip r:embed="rId4">
            <a:extLst>
              <a:ext uri="{28A0092B-C50C-407E-A947-70E740481C1C}">
                <a14:useLocalDpi xmlns:a14="http://schemas.microsoft.com/office/drawing/2010/main" val="0"/>
              </a:ext>
            </a:extLst>
          </a:blip>
          <a:srcRect/>
          <a:stretch>
            <a:fillRect/>
          </a:stretch>
        </p:blipFill>
        <p:spPr bwMode="auto">
          <a:xfrm>
            <a:off x="3048000" y="900544"/>
            <a:ext cx="5999018" cy="4087091"/>
          </a:xfrm>
          <a:prstGeom prst="rect">
            <a:avLst/>
          </a:prstGeom>
          <a:noFill/>
          <a:ln>
            <a:noFill/>
          </a:ln>
        </p:spPr>
      </p:pic>
    </p:spTree>
    <p:extLst>
      <p:ext uri="{BB962C8B-B14F-4D97-AF65-F5344CB8AC3E}">
        <p14:creationId xmlns:p14="http://schemas.microsoft.com/office/powerpoint/2010/main" val="34063041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886691"/>
            <a:ext cx="9144000" cy="748145"/>
          </a:xfrm>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COMCLUSIONS</a:t>
            </a:r>
            <a:endParaRPr lang="uk-UA" b="1" dirty="0">
              <a:solidFill>
                <a:srgbClr val="FF0000"/>
              </a:solidFill>
              <a:latin typeface="Times New Roman" panose="02020603050405020304" pitchFamily="18" charset="0"/>
              <a:cs typeface="Times New Roman" panose="02020603050405020304" pitchFamily="18" charset="0"/>
            </a:endParaRPr>
          </a:p>
        </p:txBody>
      </p:sp>
      <p:pic>
        <p:nvPicPr>
          <p:cNvPr id="6" name="Рисунок 5"/>
          <p:cNvPicPr>
            <a:picLocks noChangeAspect="1"/>
          </p:cNvPicPr>
          <p:nvPr/>
        </p:nvPicPr>
        <p:blipFill>
          <a:blip r:embed="rId2"/>
          <a:stretch>
            <a:fillRect/>
          </a:stretch>
        </p:blipFill>
        <p:spPr>
          <a:xfrm>
            <a:off x="1835727" y="1634836"/>
            <a:ext cx="8520546" cy="4321752"/>
          </a:xfrm>
          <a:prstGeom prst="rect">
            <a:avLst/>
          </a:prstGeom>
        </p:spPr>
      </p:pic>
      <p:sp>
        <p:nvSpPr>
          <p:cNvPr id="4" name="Rectangle 1"/>
          <p:cNvSpPr>
            <a:spLocks noChangeArrowheads="1"/>
          </p:cNvSpPr>
          <p:nvPr/>
        </p:nvSpPr>
        <p:spPr bwMode="auto">
          <a:xfrm>
            <a:off x="0" y="-33010"/>
            <a:ext cx="21993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uk-UA" altLang="uk-UA" sz="1000" b="0" i="0" u="none" strike="noStrike" cap="none" normalizeH="0" baseline="0" dirty="0" smtClean="0">
                <a:ln>
                  <a:noFill/>
                </a:ln>
                <a:solidFill>
                  <a:schemeClr val="tx1"/>
                </a:solidFill>
                <a:effectLst/>
                <a:latin typeface="Arial Unicode MS" panose="020B0604020202020204" pitchFamily="34" charset="-128"/>
              </a:rPr>
              <a:t>.</a:t>
            </a:r>
            <a:endParaRPr kumimoji="0" lang="uk-UA" altLang="uk-UA" sz="11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uk-UA" altLang="uk-UA"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07265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831128"/>
          </a:xfrm>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References</a:t>
            </a:r>
            <a:endParaRPr lang="uk-UA" b="1" dirty="0">
              <a:solidFill>
                <a:srgbClr val="FF0000"/>
              </a:solidFill>
              <a:latin typeface="Times New Roman" panose="02020603050405020304" pitchFamily="18" charset="0"/>
              <a:cs typeface="Times New Roman" panose="02020603050405020304" pitchFamily="18" charset="0"/>
            </a:endParaRPr>
          </a:p>
        </p:txBody>
      </p:sp>
      <p:sp>
        <p:nvSpPr>
          <p:cNvPr id="3" name="Підзаголовок 2"/>
          <p:cNvSpPr>
            <a:spLocks noGrp="1"/>
          </p:cNvSpPr>
          <p:nvPr>
            <p:ph type="subTitle" idx="1"/>
          </p:nvPr>
        </p:nvSpPr>
        <p:spPr>
          <a:xfrm>
            <a:off x="1524000" y="1953491"/>
            <a:ext cx="9144000" cy="4322618"/>
          </a:xfrm>
        </p:spPr>
        <p:txBody>
          <a:bodyPr>
            <a:normAutofit fontScale="55000" lnSpcReduction="20000"/>
          </a:bodyPr>
          <a:lstStyle/>
          <a:p>
            <a:pPr marL="457200" lvl="0" indent="-457200" algn="just">
              <a:buFont typeface="+mj-lt"/>
              <a:buAutoNum type="arabicPeriod"/>
            </a:pPr>
            <a:r>
              <a:rPr lang="en-US" b="1" dirty="0">
                <a:solidFill>
                  <a:srgbClr val="002060"/>
                </a:solidFill>
              </a:rPr>
              <a:t>Chandrasekhar S. Introduction to the study of stellar structure. Chicago: University Press, 1938. 510. </a:t>
            </a:r>
            <a:endParaRPr lang="uk-UA" b="1" dirty="0">
              <a:solidFill>
                <a:srgbClr val="002060"/>
              </a:solidFill>
            </a:endParaRPr>
          </a:p>
          <a:p>
            <a:pPr marL="457200" lvl="0" indent="-457200" algn="just">
              <a:buFont typeface="+mj-lt"/>
              <a:buAutoNum type="arabicPeriod"/>
            </a:pPr>
            <a:r>
              <a:rPr lang="en-US" b="1" dirty="0">
                <a:solidFill>
                  <a:srgbClr val="002060"/>
                </a:solidFill>
              </a:rPr>
              <a:t>Eddington A. The Internal Constitutions of the Stars. Cambridge: University Press, 1926, 424.</a:t>
            </a:r>
            <a:endParaRPr lang="uk-UA" b="1" dirty="0">
              <a:solidFill>
                <a:srgbClr val="002060"/>
              </a:solidFill>
            </a:endParaRPr>
          </a:p>
          <a:p>
            <a:pPr marL="457200" lvl="0" indent="-457200" algn="just">
              <a:buFont typeface="+mj-lt"/>
              <a:buAutoNum type="arabicPeriod"/>
            </a:pPr>
            <a:r>
              <a:rPr lang="ru-RU" b="1" dirty="0" err="1">
                <a:solidFill>
                  <a:srgbClr val="002060"/>
                </a:solidFill>
              </a:rPr>
              <a:t>Milne</a:t>
            </a:r>
            <a:r>
              <a:rPr lang="ru-RU" b="1" dirty="0">
                <a:solidFill>
                  <a:srgbClr val="002060"/>
                </a:solidFill>
              </a:rPr>
              <a:t> E. </a:t>
            </a:r>
            <a:r>
              <a:rPr lang="ru-RU" b="1" dirty="0" err="1">
                <a:solidFill>
                  <a:srgbClr val="002060"/>
                </a:solidFill>
              </a:rPr>
              <a:t>Stellar</a:t>
            </a:r>
            <a:r>
              <a:rPr lang="ru-RU" b="1" dirty="0">
                <a:solidFill>
                  <a:srgbClr val="002060"/>
                </a:solidFill>
              </a:rPr>
              <a:t> </a:t>
            </a:r>
            <a:r>
              <a:rPr lang="ru-RU" b="1" dirty="0" err="1">
                <a:solidFill>
                  <a:srgbClr val="002060"/>
                </a:solidFill>
              </a:rPr>
              <a:t>Structure</a:t>
            </a:r>
            <a:r>
              <a:rPr lang="ru-RU" b="1" dirty="0">
                <a:solidFill>
                  <a:srgbClr val="002060"/>
                </a:solidFill>
              </a:rPr>
              <a:t> </a:t>
            </a:r>
            <a:r>
              <a:rPr lang="ru-RU" b="1" dirty="0" err="1">
                <a:solidFill>
                  <a:srgbClr val="002060"/>
                </a:solidFill>
              </a:rPr>
              <a:t>and</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Origin</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Stellar</a:t>
            </a:r>
            <a:r>
              <a:rPr lang="ru-RU" b="1" dirty="0">
                <a:solidFill>
                  <a:srgbClr val="002060"/>
                </a:solidFill>
              </a:rPr>
              <a:t> </a:t>
            </a:r>
            <a:r>
              <a:rPr lang="ru-RU" b="1" dirty="0" err="1">
                <a:solidFill>
                  <a:srgbClr val="002060"/>
                </a:solidFill>
              </a:rPr>
              <a:t>Energy</a:t>
            </a:r>
            <a:r>
              <a:rPr lang="ru-RU" b="1" dirty="0">
                <a:solidFill>
                  <a:srgbClr val="002060"/>
                </a:solidFill>
              </a:rPr>
              <a:t>. </a:t>
            </a:r>
            <a:r>
              <a:rPr lang="ru-RU" b="1" dirty="0" err="1">
                <a:solidFill>
                  <a:srgbClr val="002060"/>
                </a:solidFill>
              </a:rPr>
              <a:t>Nature</a:t>
            </a:r>
            <a:r>
              <a:rPr lang="en-US" b="1" dirty="0">
                <a:solidFill>
                  <a:srgbClr val="002060"/>
                </a:solidFill>
              </a:rPr>
              <a:t>, vol. </a:t>
            </a:r>
            <a:r>
              <a:rPr lang="ru-RU" b="1" dirty="0">
                <a:solidFill>
                  <a:srgbClr val="002060"/>
                </a:solidFill>
              </a:rPr>
              <a:t>127, </a:t>
            </a:r>
            <a:r>
              <a:rPr lang="en-US" b="1" dirty="0">
                <a:solidFill>
                  <a:srgbClr val="002060"/>
                </a:solidFill>
              </a:rPr>
              <a:t>1931: </a:t>
            </a:r>
            <a:r>
              <a:rPr lang="ru-RU" b="1" dirty="0">
                <a:solidFill>
                  <a:srgbClr val="002060"/>
                </a:solidFill>
              </a:rPr>
              <a:t>16–1</a:t>
            </a:r>
            <a:r>
              <a:rPr lang="en-US" b="1" dirty="0">
                <a:solidFill>
                  <a:srgbClr val="002060"/>
                </a:solidFill>
              </a:rPr>
              <a:t>8, 27. </a:t>
            </a:r>
            <a:endParaRPr lang="uk-UA" b="1" dirty="0">
              <a:solidFill>
                <a:srgbClr val="002060"/>
              </a:solidFill>
            </a:endParaRPr>
          </a:p>
          <a:p>
            <a:pPr marL="457200" lvl="0" indent="-457200" algn="just">
              <a:buFont typeface="+mj-lt"/>
              <a:buAutoNum type="arabicPeriod"/>
            </a:pPr>
            <a:r>
              <a:rPr lang="ru-RU" b="1" dirty="0" err="1" smtClean="0">
                <a:solidFill>
                  <a:srgbClr val="002060"/>
                </a:solidFill>
              </a:rPr>
              <a:t>Fowler</a:t>
            </a:r>
            <a:r>
              <a:rPr lang="ru-RU" b="1" dirty="0" smtClean="0">
                <a:solidFill>
                  <a:srgbClr val="002060"/>
                </a:solidFill>
              </a:rPr>
              <a:t> </a:t>
            </a:r>
            <a:r>
              <a:rPr lang="ru-RU" b="1" dirty="0">
                <a:solidFill>
                  <a:srgbClr val="002060"/>
                </a:solidFill>
              </a:rPr>
              <a:t>R. H. </a:t>
            </a:r>
            <a:r>
              <a:rPr lang="ru-RU" b="1" dirty="0" err="1">
                <a:solidFill>
                  <a:srgbClr val="002060"/>
                </a:solidFill>
              </a:rPr>
              <a:t>On</a:t>
            </a:r>
            <a:r>
              <a:rPr lang="ru-RU" b="1" dirty="0">
                <a:solidFill>
                  <a:srgbClr val="002060"/>
                </a:solidFill>
              </a:rPr>
              <a:t> </a:t>
            </a:r>
            <a:r>
              <a:rPr lang="ru-RU" b="1" dirty="0" err="1">
                <a:solidFill>
                  <a:srgbClr val="002060"/>
                </a:solidFill>
              </a:rPr>
              <a:t>Dense</a:t>
            </a:r>
            <a:r>
              <a:rPr lang="ru-RU" b="1" dirty="0">
                <a:solidFill>
                  <a:srgbClr val="002060"/>
                </a:solidFill>
              </a:rPr>
              <a:t> </a:t>
            </a:r>
            <a:r>
              <a:rPr lang="ru-RU" b="1" dirty="0" err="1">
                <a:solidFill>
                  <a:srgbClr val="002060"/>
                </a:solidFill>
              </a:rPr>
              <a:t>Matter</a:t>
            </a:r>
            <a:r>
              <a:rPr lang="ru-RU" b="1" dirty="0">
                <a:solidFill>
                  <a:srgbClr val="002060"/>
                </a:solidFill>
              </a:rPr>
              <a:t>. </a:t>
            </a:r>
            <a:r>
              <a:rPr lang="ru-RU" b="1" dirty="0" err="1">
                <a:solidFill>
                  <a:srgbClr val="002060"/>
                </a:solidFill>
              </a:rPr>
              <a:t>Monthly</a:t>
            </a:r>
            <a:r>
              <a:rPr lang="ru-RU" b="1" dirty="0">
                <a:solidFill>
                  <a:srgbClr val="002060"/>
                </a:solidFill>
              </a:rPr>
              <a:t> </a:t>
            </a:r>
            <a:r>
              <a:rPr lang="ru-RU" b="1" dirty="0" err="1">
                <a:solidFill>
                  <a:srgbClr val="002060"/>
                </a:solidFill>
              </a:rPr>
              <a:t>Notices</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Royal</a:t>
            </a:r>
            <a:r>
              <a:rPr lang="ru-RU" b="1" dirty="0">
                <a:solidFill>
                  <a:srgbClr val="002060"/>
                </a:solidFill>
              </a:rPr>
              <a:t> </a:t>
            </a:r>
            <a:r>
              <a:rPr lang="ru-RU" b="1" dirty="0" err="1">
                <a:solidFill>
                  <a:srgbClr val="002060"/>
                </a:solidFill>
              </a:rPr>
              <a:t>Astronomical</a:t>
            </a:r>
            <a:r>
              <a:rPr lang="ru-RU" b="1" dirty="0">
                <a:solidFill>
                  <a:srgbClr val="002060"/>
                </a:solidFill>
              </a:rPr>
              <a:t> </a:t>
            </a:r>
            <a:r>
              <a:rPr lang="ru-RU" b="1" dirty="0" err="1">
                <a:solidFill>
                  <a:srgbClr val="002060"/>
                </a:solidFill>
              </a:rPr>
              <a:t>Society</a:t>
            </a:r>
            <a:r>
              <a:rPr lang="ru-RU" b="1" dirty="0">
                <a:solidFill>
                  <a:srgbClr val="002060"/>
                </a:solidFill>
              </a:rPr>
              <a:t>,</a:t>
            </a:r>
            <a:r>
              <a:rPr lang="en-US" b="1" dirty="0">
                <a:solidFill>
                  <a:srgbClr val="002060"/>
                </a:solidFill>
              </a:rPr>
              <a:t> vol.</a:t>
            </a:r>
            <a:r>
              <a:rPr lang="ru-RU" b="1" dirty="0">
                <a:solidFill>
                  <a:srgbClr val="002060"/>
                </a:solidFill>
              </a:rPr>
              <a:t> 87</a:t>
            </a:r>
            <a:r>
              <a:rPr lang="en-US" b="1" dirty="0">
                <a:solidFill>
                  <a:srgbClr val="002060"/>
                </a:solidFill>
              </a:rPr>
              <a:t>, is. </a:t>
            </a:r>
            <a:r>
              <a:rPr lang="ru-RU" b="1" dirty="0">
                <a:solidFill>
                  <a:srgbClr val="002060"/>
                </a:solidFill>
              </a:rPr>
              <a:t>2, 1926</a:t>
            </a:r>
            <a:r>
              <a:rPr lang="en-US" b="1" dirty="0">
                <a:solidFill>
                  <a:srgbClr val="002060"/>
                </a:solidFill>
              </a:rPr>
              <a:t>: </a:t>
            </a:r>
            <a:r>
              <a:rPr lang="ru-RU" b="1" dirty="0">
                <a:solidFill>
                  <a:srgbClr val="002060"/>
                </a:solidFill>
              </a:rPr>
              <a:t>114–122.</a:t>
            </a:r>
            <a:endParaRPr lang="uk-UA" b="1" dirty="0">
              <a:solidFill>
                <a:srgbClr val="002060"/>
              </a:solidFill>
            </a:endParaRPr>
          </a:p>
          <a:p>
            <a:pPr marL="457200" lvl="0" indent="-457200" algn="just">
              <a:buFont typeface="+mj-lt"/>
              <a:buAutoNum type="arabicPeriod"/>
            </a:pPr>
            <a:r>
              <a:rPr lang="ru-RU" b="1" dirty="0" err="1">
                <a:solidFill>
                  <a:srgbClr val="002060"/>
                </a:solidFill>
              </a:rPr>
              <a:t>Kothari</a:t>
            </a:r>
            <a:r>
              <a:rPr lang="ru-RU" b="1" dirty="0">
                <a:solidFill>
                  <a:srgbClr val="002060"/>
                </a:solidFill>
              </a:rPr>
              <a:t>, D. S., </a:t>
            </a:r>
            <a:r>
              <a:rPr lang="ru-RU" b="1" dirty="0" err="1">
                <a:solidFill>
                  <a:srgbClr val="002060"/>
                </a:solidFill>
              </a:rPr>
              <a:t>Fowler</a:t>
            </a:r>
            <a:r>
              <a:rPr lang="ru-RU" b="1" dirty="0">
                <a:solidFill>
                  <a:srgbClr val="002060"/>
                </a:solidFill>
              </a:rPr>
              <a:t>, R. H. (1932). </a:t>
            </a:r>
            <a:r>
              <a:rPr lang="ru-RU" b="1" dirty="0" err="1">
                <a:solidFill>
                  <a:srgbClr val="002060"/>
                </a:solidFill>
              </a:rPr>
              <a:t>Applications</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Degenerate</a:t>
            </a:r>
            <a:r>
              <a:rPr lang="ru-RU" b="1" dirty="0">
                <a:solidFill>
                  <a:srgbClr val="002060"/>
                </a:solidFill>
              </a:rPr>
              <a:t> </a:t>
            </a:r>
            <a:r>
              <a:rPr lang="ru-RU" b="1" dirty="0" err="1">
                <a:solidFill>
                  <a:srgbClr val="002060"/>
                </a:solidFill>
              </a:rPr>
              <a:t>Statistics</a:t>
            </a:r>
            <a:r>
              <a:rPr lang="ru-RU" b="1" dirty="0">
                <a:solidFill>
                  <a:srgbClr val="002060"/>
                </a:solidFill>
              </a:rPr>
              <a:t> </a:t>
            </a:r>
            <a:r>
              <a:rPr lang="ru-RU" b="1" dirty="0" err="1">
                <a:solidFill>
                  <a:srgbClr val="002060"/>
                </a:solidFill>
              </a:rPr>
              <a:t>to</a:t>
            </a:r>
            <a:r>
              <a:rPr lang="ru-RU" b="1" dirty="0">
                <a:solidFill>
                  <a:srgbClr val="002060"/>
                </a:solidFill>
              </a:rPr>
              <a:t> </a:t>
            </a:r>
            <a:r>
              <a:rPr lang="ru-RU" b="1" dirty="0" err="1">
                <a:solidFill>
                  <a:srgbClr val="002060"/>
                </a:solidFill>
              </a:rPr>
              <a:t>Stellar</a:t>
            </a:r>
            <a:r>
              <a:rPr lang="ru-RU" b="1" dirty="0">
                <a:solidFill>
                  <a:srgbClr val="002060"/>
                </a:solidFill>
              </a:rPr>
              <a:t> </a:t>
            </a:r>
            <a:r>
              <a:rPr lang="ru-RU" b="1" dirty="0" err="1">
                <a:solidFill>
                  <a:srgbClr val="002060"/>
                </a:solidFill>
              </a:rPr>
              <a:t>Matter</a:t>
            </a:r>
            <a:r>
              <a:rPr lang="ru-RU" b="1" dirty="0">
                <a:solidFill>
                  <a:srgbClr val="002060"/>
                </a:solidFill>
              </a:rPr>
              <a:t>. </a:t>
            </a:r>
            <a:r>
              <a:rPr lang="ru-RU" b="1" dirty="0" err="1">
                <a:solidFill>
                  <a:srgbClr val="002060"/>
                </a:solidFill>
              </a:rPr>
              <a:t>Monthly</a:t>
            </a:r>
            <a:r>
              <a:rPr lang="ru-RU" b="1" dirty="0">
                <a:solidFill>
                  <a:srgbClr val="002060"/>
                </a:solidFill>
              </a:rPr>
              <a:t> </a:t>
            </a:r>
            <a:r>
              <a:rPr lang="ru-RU" b="1" dirty="0" err="1">
                <a:solidFill>
                  <a:srgbClr val="002060"/>
                </a:solidFill>
              </a:rPr>
              <a:t>Notices</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Royal</a:t>
            </a:r>
            <a:r>
              <a:rPr lang="ru-RU" b="1" dirty="0">
                <a:solidFill>
                  <a:srgbClr val="002060"/>
                </a:solidFill>
              </a:rPr>
              <a:t> </a:t>
            </a:r>
            <a:r>
              <a:rPr lang="ru-RU" b="1" dirty="0" err="1">
                <a:solidFill>
                  <a:srgbClr val="002060"/>
                </a:solidFill>
              </a:rPr>
              <a:t>Astronomical</a:t>
            </a:r>
            <a:r>
              <a:rPr lang="ru-RU" b="1" dirty="0">
                <a:solidFill>
                  <a:srgbClr val="002060"/>
                </a:solidFill>
              </a:rPr>
              <a:t> </a:t>
            </a:r>
            <a:r>
              <a:rPr lang="ru-RU" b="1" dirty="0" err="1">
                <a:solidFill>
                  <a:srgbClr val="002060"/>
                </a:solidFill>
              </a:rPr>
              <a:t>Society</a:t>
            </a:r>
            <a:r>
              <a:rPr lang="ru-RU" b="1" dirty="0">
                <a:solidFill>
                  <a:srgbClr val="002060"/>
                </a:solidFill>
              </a:rPr>
              <a:t>, </a:t>
            </a:r>
            <a:r>
              <a:rPr lang="en-US" b="1" dirty="0">
                <a:solidFill>
                  <a:srgbClr val="002060"/>
                </a:solidFill>
              </a:rPr>
              <a:t>vol. </a:t>
            </a:r>
            <a:r>
              <a:rPr lang="ru-RU" b="1" dirty="0">
                <a:solidFill>
                  <a:srgbClr val="002060"/>
                </a:solidFill>
              </a:rPr>
              <a:t>93, is.1,</a:t>
            </a:r>
            <a:r>
              <a:rPr lang="en-US" b="1" dirty="0">
                <a:solidFill>
                  <a:srgbClr val="002060"/>
                </a:solidFill>
              </a:rPr>
              <a:t> 1932:</a:t>
            </a:r>
            <a:r>
              <a:rPr lang="ru-RU" b="1" dirty="0">
                <a:solidFill>
                  <a:srgbClr val="002060"/>
                </a:solidFill>
              </a:rPr>
              <a:t> 61–89.</a:t>
            </a:r>
            <a:endParaRPr lang="uk-UA" b="1" dirty="0">
              <a:solidFill>
                <a:srgbClr val="002060"/>
              </a:solidFill>
            </a:endParaRPr>
          </a:p>
          <a:p>
            <a:pPr marL="457200" lvl="0" indent="-457200" algn="just">
              <a:buFont typeface="+mj-lt"/>
              <a:buAutoNum type="arabicPeriod"/>
            </a:pPr>
            <a:r>
              <a:rPr lang="en-US" b="1" dirty="0">
                <a:solidFill>
                  <a:srgbClr val="002060"/>
                </a:solidFill>
              </a:rPr>
              <a:t>Chandrasekhar S., Milne E. A. The highly collapsed configurations of a stellar mass. Monthly Notices of the Royal Astronomical Society, Vol. 91, is.5, 1931: 456-466. </a:t>
            </a:r>
            <a:endParaRPr lang="uk-UA" b="1" dirty="0">
              <a:solidFill>
                <a:srgbClr val="002060"/>
              </a:solidFill>
            </a:endParaRPr>
          </a:p>
          <a:p>
            <a:pPr marL="457200" lvl="0" indent="-457200" algn="just">
              <a:buFont typeface="+mj-lt"/>
              <a:buAutoNum type="arabicPeriod"/>
            </a:pPr>
            <a:r>
              <a:rPr lang="en-US" b="1" dirty="0">
                <a:solidFill>
                  <a:srgbClr val="002060"/>
                </a:solidFill>
              </a:rPr>
              <a:t>Chandrasekhar S. The density of white dwarf stars. Philosophical Magazine Series 7, 11-70, 1931: 592-596.</a:t>
            </a:r>
            <a:endParaRPr lang="uk-UA" b="1" dirty="0">
              <a:solidFill>
                <a:srgbClr val="002060"/>
              </a:solidFill>
            </a:endParaRPr>
          </a:p>
          <a:p>
            <a:pPr marL="457200" lvl="0" indent="-457200" algn="just">
              <a:buFont typeface="+mj-lt"/>
              <a:buAutoNum type="arabicPeriod"/>
            </a:pPr>
            <a:r>
              <a:rPr lang="en-US" b="1" dirty="0">
                <a:solidFill>
                  <a:srgbClr val="002060"/>
                </a:solidFill>
              </a:rPr>
              <a:t>Chandrasekhar S. The highly collapsed configurations of a stellar mass (Second Paper). Monthly Notices of the Royal Astronomical Society, Vol. 95, is.3, 1935: 207-255.</a:t>
            </a:r>
            <a:endParaRPr lang="uk-UA" b="1" dirty="0">
              <a:solidFill>
                <a:srgbClr val="002060"/>
              </a:solidFill>
            </a:endParaRPr>
          </a:p>
          <a:p>
            <a:pPr marL="457200" lvl="0" indent="-457200" algn="just">
              <a:buFont typeface="+mj-lt"/>
              <a:buAutoNum type="arabicPeriod"/>
            </a:pPr>
            <a:r>
              <a:rPr lang="en-US" b="1" dirty="0">
                <a:solidFill>
                  <a:srgbClr val="002060"/>
                </a:solidFill>
              </a:rPr>
              <a:t>Landau L. D. </a:t>
            </a:r>
            <a:r>
              <a:rPr lang="uk-UA" b="1" dirty="0" err="1">
                <a:solidFill>
                  <a:srgbClr val="002060"/>
                </a:solidFill>
              </a:rPr>
              <a:t>Towards</a:t>
            </a:r>
            <a:r>
              <a:rPr lang="uk-UA" b="1" dirty="0">
                <a:solidFill>
                  <a:srgbClr val="002060"/>
                </a:solidFill>
              </a:rPr>
              <a:t> a </a:t>
            </a:r>
            <a:r>
              <a:rPr lang="uk-UA" b="1" dirty="0" err="1">
                <a:solidFill>
                  <a:srgbClr val="002060"/>
                </a:solidFill>
              </a:rPr>
              <a:t>theory</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stars</a:t>
            </a:r>
            <a:r>
              <a:rPr lang="ru-RU" b="1" dirty="0">
                <a:solidFill>
                  <a:srgbClr val="002060"/>
                </a:solidFill>
              </a:rPr>
              <a:t>. </a:t>
            </a:r>
            <a:r>
              <a:rPr lang="en-US" b="1" dirty="0">
                <a:solidFill>
                  <a:srgbClr val="002060"/>
                </a:solidFill>
              </a:rPr>
              <a:t>Phys. </a:t>
            </a:r>
            <a:r>
              <a:rPr lang="en-US" b="1" dirty="0" err="1">
                <a:solidFill>
                  <a:srgbClr val="002060"/>
                </a:solidFill>
              </a:rPr>
              <a:t>Zs</a:t>
            </a:r>
            <a:r>
              <a:rPr lang="en-US" b="1" dirty="0">
                <a:solidFill>
                  <a:srgbClr val="002060"/>
                </a:solidFill>
              </a:rPr>
              <a:t>. Soviet, 1, 1932: 285-288.</a:t>
            </a:r>
            <a:endParaRPr lang="uk-UA" b="1" dirty="0">
              <a:solidFill>
                <a:srgbClr val="002060"/>
              </a:solidFill>
            </a:endParaRPr>
          </a:p>
          <a:p>
            <a:pPr marL="457200" lvl="0" indent="-457200" algn="just">
              <a:buFont typeface="+mj-lt"/>
              <a:buAutoNum type="arabicPeriod"/>
            </a:pPr>
            <a:r>
              <a:rPr lang="en-US" b="1" dirty="0" err="1">
                <a:solidFill>
                  <a:srgbClr val="002060"/>
                </a:solidFill>
              </a:rPr>
              <a:t>Andrievsky</a:t>
            </a:r>
            <a:r>
              <a:rPr lang="en-US" b="1" dirty="0">
                <a:solidFill>
                  <a:srgbClr val="002060"/>
                </a:solidFill>
              </a:rPr>
              <a:t> S. M., </a:t>
            </a:r>
            <a:r>
              <a:rPr lang="en-US" b="1" dirty="0" err="1">
                <a:solidFill>
                  <a:srgbClr val="002060"/>
                </a:solidFill>
              </a:rPr>
              <a:t>Klymyshyn</a:t>
            </a:r>
            <a:r>
              <a:rPr lang="en-US" b="1" dirty="0">
                <a:solidFill>
                  <a:srgbClr val="002060"/>
                </a:solidFill>
              </a:rPr>
              <a:t> I. A. </a:t>
            </a:r>
            <a:r>
              <a:rPr lang="uk-UA" b="1" dirty="0">
                <a:solidFill>
                  <a:srgbClr val="002060"/>
                </a:solidFill>
              </a:rPr>
              <a:t>(2007) </a:t>
            </a:r>
            <a:r>
              <a:rPr lang="uk-UA" b="1" dirty="0" err="1">
                <a:solidFill>
                  <a:srgbClr val="002060"/>
                </a:solidFill>
              </a:rPr>
              <a:t>General</a:t>
            </a:r>
            <a:r>
              <a:rPr lang="uk-UA" b="1" dirty="0">
                <a:solidFill>
                  <a:srgbClr val="002060"/>
                </a:solidFill>
              </a:rPr>
              <a:t> </a:t>
            </a:r>
            <a:r>
              <a:rPr lang="uk-UA" b="1" dirty="0" err="1">
                <a:solidFill>
                  <a:srgbClr val="002060"/>
                </a:solidFill>
              </a:rPr>
              <a:t>astronomy</a:t>
            </a:r>
            <a:r>
              <a:rPr lang="uk-UA" b="1" dirty="0">
                <a:solidFill>
                  <a:srgbClr val="002060"/>
                </a:solidFill>
              </a:rPr>
              <a:t> </a:t>
            </a:r>
            <a:r>
              <a:rPr lang="uk-UA" b="1" dirty="0" err="1">
                <a:solidFill>
                  <a:srgbClr val="002060"/>
                </a:solidFill>
              </a:rPr>
              <a:t>course</a:t>
            </a:r>
            <a:r>
              <a:rPr lang="uk-UA" b="1" dirty="0">
                <a:solidFill>
                  <a:srgbClr val="002060"/>
                </a:solidFill>
              </a:rPr>
              <a:t>. </a:t>
            </a:r>
            <a:r>
              <a:rPr lang="en-US" b="1" dirty="0">
                <a:solidFill>
                  <a:srgbClr val="002060"/>
                </a:solidFill>
              </a:rPr>
              <a:t>Odessa: </a:t>
            </a:r>
            <a:r>
              <a:rPr lang="en-US" b="1" dirty="0" err="1">
                <a:solidFill>
                  <a:srgbClr val="002060"/>
                </a:solidFill>
              </a:rPr>
              <a:t>Astroprint</a:t>
            </a:r>
            <a:r>
              <a:rPr lang="en-US" b="1" dirty="0">
                <a:solidFill>
                  <a:srgbClr val="002060"/>
                </a:solidFill>
              </a:rPr>
              <a:t>, 2007, 478 (In Ukrainian) </a:t>
            </a:r>
            <a:endParaRPr lang="uk-UA" b="1" dirty="0">
              <a:solidFill>
                <a:srgbClr val="002060"/>
              </a:solidFill>
            </a:endParaRPr>
          </a:p>
          <a:p>
            <a:pPr marL="457200" lvl="0" indent="-457200" algn="just">
              <a:buFont typeface="+mj-lt"/>
              <a:buAutoNum type="arabicPeriod"/>
            </a:pPr>
            <a:r>
              <a:rPr lang="ru-RU" b="1" dirty="0" err="1" smtClean="0">
                <a:solidFill>
                  <a:srgbClr val="002060"/>
                </a:solidFill>
              </a:rPr>
              <a:t>Stoner</a:t>
            </a:r>
            <a:r>
              <a:rPr lang="ru-RU" b="1" dirty="0" smtClean="0">
                <a:solidFill>
                  <a:srgbClr val="002060"/>
                </a:solidFill>
              </a:rPr>
              <a:t> </a:t>
            </a:r>
            <a:r>
              <a:rPr lang="en-US" b="1" dirty="0">
                <a:solidFill>
                  <a:srgbClr val="002060"/>
                </a:solidFill>
              </a:rPr>
              <a:t>E. C. </a:t>
            </a:r>
            <a:r>
              <a:rPr lang="ru-RU" b="1" dirty="0" err="1">
                <a:solidFill>
                  <a:srgbClr val="002060"/>
                </a:solidFill>
              </a:rPr>
              <a:t>The</a:t>
            </a:r>
            <a:r>
              <a:rPr lang="ru-RU" b="1" dirty="0">
                <a:solidFill>
                  <a:srgbClr val="002060"/>
                </a:solidFill>
              </a:rPr>
              <a:t> </a:t>
            </a:r>
            <a:r>
              <a:rPr lang="ru-RU" b="1" dirty="0" err="1">
                <a:solidFill>
                  <a:srgbClr val="002060"/>
                </a:solidFill>
              </a:rPr>
              <a:t>limiting</a:t>
            </a:r>
            <a:r>
              <a:rPr lang="ru-RU" b="1" dirty="0">
                <a:solidFill>
                  <a:srgbClr val="002060"/>
                </a:solidFill>
              </a:rPr>
              <a:t> </a:t>
            </a:r>
            <a:r>
              <a:rPr lang="ru-RU" b="1" dirty="0" err="1">
                <a:solidFill>
                  <a:srgbClr val="002060"/>
                </a:solidFill>
              </a:rPr>
              <a:t>density</a:t>
            </a:r>
            <a:r>
              <a:rPr lang="ru-RU" b="1" dirty="0">
                <a:solidFill>
                  <a:srgbClr val="002060"/>
                </a:solidFill>
              </a:rPr>
              <a:t> </a:t>
            </a:r>
            <a:r>
              <a:rPr lang="ru-RU" b="1" dirty="0" err="1">
                <a:solidFill>
                  <a:srgbClr val="002060"/>
                </a:solidFill>
              </a:rPr>
              <a:t>in</a:t>
            </a:r>
            <a:r>
              <a:rPr lang="ru-RU" b="1" dirty="0">
                <a:solidFill>
                  <a:srgbClr val="002060"/>
                </a:solidFill>
              </a:rPr>
              <a:t> </a:t>
            </a:r>
            <a:r>
              <a:rPr lang="ru-RU" b="1" dirty="0" err="1">
                <a:solidFill>
                  <a:srgbClr val="002060"/>
                </a:solidFill>
              </a:rPr>
              <a:t>White</a:t>
            </a:r>
            <a:r>
              <a:rPr lang="ru-RU" b="1" dirty="0">
                <a:solidFill>
                  <a:srgbClr val="002060"/>
                </a:solidFill>
              </a:rPr>
              <a:t> </a:t>
            </a:r>
            <a:r>
              <a:rPr lang="ru-RU" b="1" dirty="0" err="1">
                <a:solidFill>
                  <a:srgbClr val="002060"/>
                </a:solidFill>
              </a:rPr>
              <a:t>Dwarf</a:t>
            </a:r>
            <a:r>
              <a:rPr lang="ru-RU" b="1" dirty="0">
                <a:solidFill>
                  <a:srgbClr val="002060"/>
                </a:solidFill>
              </a:rPr>
              <a:t> </a:t>
            </a:r>
            <a:r>
              <a:rPr lang="ru-RU" b="1" dirty="0" err="1">
                <a:solidFill>
                  <a:srgbClr val="002060"/>
                </a:solidFill>
              </a:rPr>
              <a:t>Stars</a:t>
            </a:r>
            <a:r>
              <a:rPr lang="en-US" b="1" dirty="0">
                <a:solidFill>
                  <a:srgbClr val="002060"/>
                </a:solidFill>
              </a:rPr>
              <a:t>.</a:t>
            </a:r>
            <a:r>
              <a:rPr lang="ru-RU" b="1" dirty="0">
                <a:solidFill>
                  <a:srgbClr val="002060"/>
                </a:solidFill>
              </a:rPr>
              <a:t> </a:t>
            </a:r>
            <a:r>
              <a:rPr lang="ru-RU" b="1" dirty="0" err="1">
                <a:solidFill>
                  <a:srgbClr val="002060"/>
                </a:solidFill>
              </a:rPr>
              <a:t>Philosophical</a:t>
            </a:r>
            <a:r>
              <a:rPr lang="ru-RU" b="1" dirty="0">
                <a:solidFill>
                  <a:srgbClr val="002060"/>
                </a:solidFill>
              </a:rPr>
              <a:t> </a:t>
            </a:r>
            <a:r>
              <a:rPr lang="ru-RU" b="1" dirty="0" err="1">
                <a:solidFill>
                  <a:srgbClr val="002060"/>
                </a:solidFill>
              </a:rPr>
              <a:t>Magazine</a:t>
            </a:r>
            <a:r>
              <a:rPr lang="ru-RU" b="1" dirty="0">
                <a:solidFill>
                  <a:srgbClr val="002060"/>
                </a:solidFill>
              </a:rPr>
              <a:t> 7,7</a:t>
            </a:r>
            <a:r>
              <a:rPr lang="en-US" b="1" dirty="0">
                <a:solidFill>
                  <a:srgbClr val="002060"/>
                </a:solidFill>
              </a:rPr>
              <a:t>, vol.</a:t>
            </a:r>
            <a:r>
              <a:rPr lang="ru-RU" b="1" dirty="0">
                <a:solidFill>
                  <a:srgbClr val="002060"/>
                </a:solidFill>
              </a:rPr>
              <a:t>41</a:t>
            </a:r>
            <a:r>
              <a:rPr lang="en-US" b="1" dirty="0">
                <a:solidFill>
                  <a:srgbClr val="002060"/>
                </a:solidFill>
              </a:rPr>
              <a:t>, 1929, pp.</a:t>
            </a:r>
            <a:r>
              <a:rPr lang="ru-RU" b="1" dirty="0">
                <a:solidFill>
                  <a:srgbClr val="002060"/>
                </a:solidFill>
              </a:rPr>
              <a:t> 63-70.</a:t>
            </a:r>
            <a:endParaRPr lang="uk-UA" b="1" dirty="0">
              <a:solidFill>
                <a:srgbClr val="002060"/>
              </a:solidFill>
            </a:endParaRPr>
          </a:p>
          <a:p>
            <a:pPr marL="457200" lvl="0" indent="-457200" algn="just">
              <a:buFont typeface="+mj-lt"/>
              <a:buAutoNum type="arabicPeriod"/>
            </a:pPr>
            <a:r>
              <a:rPr lang="en-US" b="1" dirty="0">
                <a:solidFill>
                  <a:srgbClr val="002060"/>
                </a:solidFill>
              </a:rPr>
              <a:t>Thomas E. Edmund Stoner and white dwarf stars. Philosophical Magazine, 2011, pp.1, 10.1080/14786435.2011.586377. hal-00710060.</a:t>
            </a:r>
            <a:endParaRPr lang="uk-UA" b="1" dirty="0">
              <a:solidFill>
                <a:srgbClr val="002060"/>
              </a:solidFill>
            </a:endParaRPr>
          </a:p>
          <a:p>
            <a:pPr marL="457200" lvl="0" indent="-457200" algn="just">
              <a:buFont typeface="+mj-lt"/>
              <a:buAutoNum type="arabicPeriod"/>
            </a:pPr>
            <a:r>
              <a:rPr lang="ru-RU" b="1" dirty="0" err="1">
                <a:solidFill>
                  <a:srgbClr val="002060"/>
                </a:solidFill>
              </a:rPr>
              <a:t>Nauenberg</a:t>
            </a:r>
            <a:r>
              <a:rPr lang="en-US" b="1" dirty="0">
                <a:solidFill>
                  <a:srgbClr val="002060"/>
                </a:solidFill>
              </a:rPr>
              <a:t> M. </a:t>
            </a:r>
            <a:r>
              <a:rPr lang="ru-RU" b="1" dirty="0" err="1">
                <a:solidFill>
                  <a:srgbClr val="002060"/>
                </a:solidFill>
              </a:rPr>
              <a:t>Edmund</a:t>
            </a:r>
            <a:r>
              <a:rPr lang="ru-RU" b="1" dirty="0">
                <a:solidFill>
                  <a:srgbClr val="002060"/>
                </a:solidFill>
              </a:rPr>
              <a:t> C. </a:t>
            </a:r>
            <a:r>
              <a:rPr lang="ru-RU" b="1" dirty="0" err="1">
                <a:solidFill>
                  <a:srgbClr val="002060"/>
                </a:solidFill>
              </a:rPr>
              <a:t>Stoner</a:t>
            </a:r>
            <a:r>
              <a:rPr lang="ru-RU" b="1" dirty="0">
                <a:solidFill>
                  <a:srgbClr val="002060"/>
                </a:solidFill>
              </a:rPr>
              <a:t> </a:t>
            </a:r>
            <a:r>
              <a:rPr lang="ru-RU" b="1" dirty="0" err="1">
                <a:solidFill>
                  <a:srgbClr val="002060"/>
                </a:solidFill>
              </a:rPr>
              <a:t>and</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discovery</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maximum</a:t>
            </a:r>
            <a:r>
              <a:rPr lang="ru-RU" b="1" dirty="0">
                <a:solidFill>
                  <a:srgbClr val="002060"/>
                </a:solidFill>
              </a:rPr>
              <a:t> </a:t>
            </a:r>
            <a:r>
              <a:rPr lang="ru-RU" b="1" dirty="0" err="1">
                <a:solidFill>
                  <a:srgbClr val="002060"/>
                </a:solidFill>
              </a:rPr>
              <a:t>mass</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white</a:t>
            </a:r>
            <a:r>
              <a:rPr lang="ru-RU" b="1" dirty="0">
                <a:solidFill>
                  <a:srgbClr val="002060"/>
                </a:solidFill>
              </a:rPr>
              <a:t> </a:t>
            </a:r>
            <a:r>
              <a:rPr lang="ru-RU" b="1" dirty="0" err="1">
                <a:solidFill>
                  <a:srgbClr val="002060"/>
                </a:solidFill>
              </a:rPr>
              <a:t>dwarfs</a:t>
            </a:r>
            <a:r>
              <a:rPr lang="en-US" b="1" dirty="0">
                <a:solidFill>
                  <a:srgbClr val="002060"/>
                </a:solidFill>
              </a:rPr>
              <a:t>. </a:t>
            </a:r>
            <a:r>
              <a:rPr lang="ru-RU" b="1" dirty="0" err="1">
                <a:solidFill>
                  <a:srgbClr val="002060"/>
                </a:solidFill>
              </a:rPr>
              <a:t>Journal</a:t>
            </a:r>
            <a:r>
              <a:rPr lang="ru-RU" b="1" dirty="0">
                <a:solidFill>
                  <a:srgbClr val="002060"/>
                </a:solidFill>
              </a:rPr>
              <a:t> </a:t>
            </a:r>
            <a:r>
              <a:rPr lang="ru-RU" b="1" dirty="0" err="1">
                <a:solidFill>
                  <a:srgbClr val="002060"/>
                </a:solidFill>
              </a:rPr>
              <a:t>for</a:t>
            </a:r>
            <a:r>
              <a:rPr lang="ru-RU" b="1" dirty="0">
                <a:solidFill>
                  <a:srgbClr val="002060"/>
                </a:solidFill>
              </a:rPr>
              <a:t> </a:t>
            </a:r>
            <a:r>
              <a:rPr lang="ru-RU" b="1" dirty="0" err="1">
                <a:solidFill>
                  <a:srgbClr val="002060"/>
                </a:solidFill>
              </a:rPr>
              <a:t>the</a:t>
            </a:r>
            <a:r>
              <a:rPr lang="ru-RU" b="1" dirty="0">
                <a:solidFill>
                  <a:srgbClr val="002060"/>
                </a:solidFill>
              </a:rPr>
              <a:t> </a:t>
            </a:r>
            <a:r>
              <a:rPr lang="ru-RU" b="1" dirty="0" err="1">
                <a:solidFill>
                  <a:srgbClr val="002060"/>
                </a:solidFill>
              </a:rPr>
              <a:t>History</a:t>
            </a:r>
            <a:r>
              <a:rPr lang="ru-RU" b="1" dirty="0">
                <a:solidFill>
                  <a:srgbClr val="002060"/>
                </a:solidFill>
              </a:rPr>
              <a:t> </a:t>
            </a:r>
            <a:r>
              <a:rPr lang="ru-RU" b="1" dirty="0" err="1">
                <a:solidFill>
                  <a:srgbClr val="002060"/>
                </a:solidFill>
              </a:rPr>
              <a:t>of</a:t>
            </a:r>
            <a:r>
              <a:rPr lang="ru-RU" b="1" dirty="0">
                <a:solidFill>
                  <a:srgbClr val="002060"/>
                </a:solidFill>
              </a:rPr>
              <a:t> </a:t>
            </a:r>
            <a:r>
              <a:rPr lang="ru-RU" b="1" dirty="0" err="1">
                <a:solidFill>
                  <a:srgbClr val="002060"/>
                </a:solidFill>
              </a:rPr>
              <a:t>Astronomy</a:t>
            </a:r>
            <a:r>
              <a:rPr lang="ru-RU" b="1" dirty="0">
                <a:solidFill>
                  <a:srgbClr val="002060"/>
                </a:solidFill>
              </a:rPr>
              <a:t>, </a:t>
            </a:r>
            <a:r>
              <a:rPr lang="ru-RU" b="1" dirty="0" err="1">
                <a:solidFill>
                  <a:srgbClr val="002060"/>
                </a:solidFill>
              </a:rPr>
              <a:t>Vol</a:t>
            </a:r>
            <a:r>
              <a:rPr lang="ru-RU" b="1" dirty="0">
                <a:solidFill>
                  <a:srgbClr val="002060"/>
                </a:solidFill>
              </a:rPr>
              <a:t>. 39,</a:t>
            </a:r>
            <a:r>
              <a:rPr lang="en-US" b="1" dirty="0">
                <a:solidFill>
                  <a:srgbClr val="002060"/>
                </a:solidFill>
              </a:rPr>
              <a:t> 2008,</a:t>
            </a:r>
            <a:r>
              <a:rPr lang="ru-RU" b="1" dirty="0">
                <a:solidFill>
                  <a:srgbClr val="002060"/>
                </a:solidFill>
              </a:rPr>
              <a:t> p</a:t>
            </a:r>
            <a:r>
              <a:rPr lang="en-US" b="1" dirty="0">
                <a:solidFill>
                  <a:srgbClr val="002060"/>
                </a:solidFill>
              </a:rPr>
              <a:t>p</a:t>
            </a:r>
            <a:r>
              <a:rPr lang="ru-RU" b="1" dirty="0">
                <a:solidFill>
                  <a:srgbClr val="002060"/>
                </a:solidFill>
              </a:rPr>
              <a:t>. 297-312</a:t>
            </a:r>
            <a:endParaRPr lang="uk-UA" b="1" dirty="0">
              <a:solidFill>
                <a:srgbClr val="002060"/>
              </a:solidFill>
            </a:endParaRPr>
          </a:p>
          <a:p>
            <a:pPr marL="457200" lvl="0" indent="-457200" algn="just">
              <a:buFont typeface="+mj-lt"/>
              <a:buAutoNum type="arabicPeriod"/>
            </a:pPr>
            <a:endParaRPr lang="uk-UA" b="1" dirty="0">
              <a:solidFill>
                <a:srgbClr val="002060"/>
              </a:solidFill>
            </a:endParaRPr>
          </a:p>
          <a:p>
            <a:endParaRPr lang="uk-UA" dirty="0"/>
          </a:p>
        </p:txBody>
      </p:sp>
    </p:spTree>
    <p:extLst>
      <p:ext uri="{BB962C8B-B14F-4D97-AF65-F5344CB8AC3E}">
        <p14:creationId xmlns:p14="http://schemas.microsoft.com/office/powerpoint/2010/main" val="35585034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1233055" y="1052945"/>
            <a:ext cx="9739745" cy="4204855"/>
          </a:xfrm>
        </p:spPr>
        <p:txBody>
          <a:bodyPr>
            <a:normAutofit/>
          </a:bodyPr>
          <a:lstStyle/>
          <a:p>
            <a:endParaRPr lang="uk-UA" sz="7200" b="1" dirty="0" smtClean="0">
              <a:solidFill>
                <a:srgbClr val="FF0000"/>
              </a:solidFill>
            </a:endParaRPr>
          </a:p>
          <a:p>
            <a:r>
              <a:rPr lang="uk-UA" sz="7200" b="1" dirty="0" smtClean="0">
                <a:solidFill>
                  <a:srgbClr val="FF0000"/>
                </a:solidFill>
              </a:rPr>
              <a:t>Дякую за Увагу </a:t>
            </a:r>
            <a:r>
              <a:rPr lang="en-US" sz="7200" b="1" dirty="0" smtClean="0">
                <a:solidFill>
                  <a:srgbClr val="FF0000"/>
                </a:solidFill>
              </a:rPr>
              <a:t>!</a:t>
            </a:r>
          </a:p>
          <a:p>
            <a:r>
              <a:rPr lang="en-US" sz="7200" b="1" dirty="0" smtClean="0">
                <a:solidFill>
                  <a:srgbClr val="FF0000"/>
                </a:solidFill>
              </a:rPr>
              <a:t>Thank You </a:t>
            </a:r>
            <a:r>
              <a:rPr lang="en-US" sz="7200" b="1" dirty="0">
                <a:solidFill>
                  <a:srgbClr val="FF0000"/>
                </a:solidFill>
              </a:rPr>
              <a:t>f</a:t>
            </a:r>
            <a:r>
              <a:rPr lang="en-US" sz="7200" b="1" dirty="0" smtClean="0">
                <a:solidFill>
                  <a:srgbClr val="FF0000"/>
                </a:solidFill>
              </a:rPr>
              <a:t>or Attention !</a:t>
            </a:r>
          </a:p>
        </p:txBody>
      </p:sp>
    </p:spTree>
    <p:extLst>
      <p:ext uri="{BB962C8B-B14F-4D97-AF65-F5344CB8AC3E}">
        <p14:creationId xmlns:p14="http://schemas.microsoft.com/office/powerpoint/2010/main" val="11650201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ідзаголовок 2"/>
              <p:cNvSpPr>
                <a:spLocks noGrp="1"/>
              </p:cNvSpPr>
              <p:nvPr>
                <p:ph type="subTitle" idx="1"/>
              </p:nvPr>
            </p:nvSpPr>
            <p:spPr>
              <a:xfrm>
                <a:off x="900545" y="554181"/>
                <a:ext cx="9767455" cy="5763491"/>
              </a:xfrm>
            </p:spPr>
            <p:txBody>
              <a:bodyPr>
                <a:normAutofit fontScale="62500" lnSpcReduction="20000"/>
              </a:bodyPr>
              <a:lstStyle/>
              <a:p>
                <a:pPr algn="just"/>
                <a:r>
                  <a:rPr lang="uk-UA" b="1" dirty="0" smtClean="0">
                    <a:solidFill>
                      <a:srgbClr val="002060"/>
                    </a:solidFill>
                  </a:rPr>
                  <a:t>It</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interest</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inquire</a:t>
                </a:r>
                <a:r>
                  <a:rPr lang="uk-UA" b="1" dirty="0">
                    <a:solidFill>
                      <a:srgbClr val="002060"/>
                    </a:solidFill>
                  </a:rPr>
                  <a:t> </a:t>
                </a:r>
                <a:r>
                  <a:rPr lang="uk-UA" b="1" dirty="0" err="1">
                    <a:solidFill>
                      <a:srgbClr val="002060"/>
                    </a:solidFill>
                  </a:rPr>
                  <a:t>what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relation</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between</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method</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Chandrasekhar's</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Treating</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principle</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is</a:t>
                </a:r>
                <a:r>
                  <a:rPr lang="uk-UA" b="1" dirty="0">
                    <a:solidFill>
                      <a:srgbClr val="002060"/>
                    </a:solidFill>
                  </a:rPr>
                  <a:t> a </a:t>
                </a:r>
                <a:r>
                  <a:rPr lang="uk-UA" b="1" dirty="0" err="1">
                    <a:solidFill>
                      <a:srgbClr val="002060"/>
                    </a:solidFill>
                  </a:rPr>
                  <a:t>functional</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is</a:t>
                </a:r>
                <a:r>
                  <a:rPr lang="uk-UA" b="1" dirty="0">
                    <a:solidFill>
                      <a:srgbClr val="002060"/>
                    </a:solidFill>
                  </a:rPr>
                  <a:t> a </a:t>
                </a:r>
                <a:r>
                  <a:rPr lang="uk-UA" b="1" dirty="0" err="1">
                    <a:solidFill>
                      <a:srgbClr val="002060"/>
                    </a:solidFill>
                  </a:rPr>
                  <a:t>variable</a:t>
                </a:r>
                <a:r>
                  <a:rPr lang="uk-UA" b="1" dirty="0">
                    <a:solidFill>
                      <a:srgbClr val="002060"/>
                    </a:solidFill>
                  </a:rPr>
                  <a:t>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radial</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approach</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quantum</a:t>
                </a:r>
                <a:r>
                  <a:rPr lang="uk-UA" b="1" dirty="0">
                    <a:solidFill>
                      <a:srgbClr val="002060"/>
                    </a:solidFill>
                  </a:rPr>
                  <a:t> </a:t>
                </a:r>
                <a:r>
                  <a:rPr lang="uk-UA" b="1" dirty="0" err="1">
                    <a:solidFill>
                      <a:srgbClr val="002060"/>
                    </a:solidFill>
                  </a:rPr>
                  <a:t>mechanical</a:t>
                </a:r>
                <a:r>
                  <a:rPr lang="uk-UA" b="1" dirty="0">
                    <a:solidFill>
                      <a:srgbClr val="002060"/>
                    </a:solidFill>
                  </a:rPr>
                  <a:t> </a:t>
                </a:r>
                <a:r>
                  <a:rPr lang="uk-UA" b="1" dirty="0" err="1">
                    <a:solidFill>
                      <a:srgbClr val="002060"/>
                    </a:solidFill>
                  </a:rPr>
                  <a:t>ground</a:t>
                </a:r>
                <a:r>
                  <a:rPr lang="uk-UA" b="1" dirty="0">
                    <a:solidFill>
                      <a:srgbClr val="002060"/>
                    </a:solidFill>
                  </a:rPr>
                  <a:t> </a:t>
                </a:r>
                <a:r>
                  <a:rPr lang="uk-UA" b="1" dirty="0" err="1">
                    <a:solidFill>
                      <a:srgbClr val="002060"/>
                    </a:solidFill>
                  </a:rPr>
                  <a:t>state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an</a:t>
                </a:r>
                <a:r>
                  <a:rPr lang="uk-UA" b="1" dirty="0">
                    <a:solidFill>
                      <a:srgbClr val="002060"/>
                    </a:solidFill>
                  </a:rPr>
                  <a:t> </a:t>
                </a:r>
                <a:r>
                  <a:rPr lang="uk-UA" b="1" dirty="0" err="1">
                    <a:solidFill>
                      <a:srgbClr val="002060"/>
                    </a:solidFill>
                  </a:rPr>
                  <a:t>electron</a:t>
                </a:r>
                <a:r>
                  <a:rPr lang="uk-UA" b="1" dirty="0">
                    <a:solidFill>
                      <a:srgbClr val="002060"/>
                    </a:solidFill>
                  </a:rPr>
                  <a:t> </a:t>
                </a:r>
                <a:r>
                  <a:rPr lang="uk-UA" b="1" dirty="0" err="1">
                    <a:solidFill>
                      <a:srgbClr val="002060"/>
                    </a:solidFill>
                  </a:rPr>
                  <a:t>gas</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field</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ions</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maintain</a:t>
                </a:r>
                <a:r>
                  <a:rPr lang="uk-UA" b="1" dirty="0">
                    <a:solidFill>
                      <a:srgbClr val="002060"/>
                    </a:solidFill>
                  </a:rPr>
                  <a:t> </a:t>
                </a:r>
                <a:r>
                  <a:rPr lang="uk-UA" b="1" dirty="0" err="1">
                    <a:solidFill>
                      <a:srgbClr val="002060"/>
                    </a:solidFill>
                  </a:rPr>
                  <a:t>charge</a:t>
                </a:r>
                <a:r>
                  <a:rPr lang="uk-UA" b="1" dirty="0">
                    <a:solidFill>
                      <a:srgbClr val="002060"/>
                    </a:solidFill>
                  </a:rPr>
                  <a:t> </a:t>
                </a:r>
                <a:r>
                  <a:rPr lang="uk-UA" b="1" dirty="0" err="1">
                    <a:solidFill>
                      <a:srgbClr val="002060"/>
                    </a:solidFill>
                  </a:rPr>
                  <a:t>neutrality</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connection</a:t>
                </a:r>
                <a:r>
                  <a:rPr lang="uk-UA" b="1" dirty="0">
                    <a:solidFill>
                      <a:srgbClr val="002060"/>
                    </a:solidFill>
                  </a:rPr>
                  <a:t> </a:t>
                </a:r>
                <a:r>
                  <a:rPr lang="uk-UA" b="1" dirty="0" err="1">
                    <a:solidFill>
                      <a:srgbClr val="002060"/>
                    </a:solidFill>
                  </a:rPr>
                  <a:t>explains</a:t>
                </a:r>
                <a:r>
                  <a:rPr lang="uk-UA" b="1" dirty="0">
                    <a:solidFill>
                      <a:srgbClr val="002060"/>
                    </a:solidFill>
                  </a:rPr>
                  <a:t> </a:t>
                </a:r>
                <a:r>
                  <a:rPr lang="uk-UA" b="1" dirty="0" err="1">
                    <a:solidFill>
                      <a:srgbClr val="002060"/>
                    </a:solidFill>
                  </a:rPr>
                  <a:t>why</a:t>
                </a:r>
                <a:r>
                  <a:rPr lang="uk-UA" b="1" dirty="0">
                    <a:solidFill>
                      <a:srgbClr val="002060"/>
                    </a:solidFill>
                  </a:rPr>
                  <a:t> </a:t>
                </a:r>
                <a:r>
                  <a:rPr lang="uk-UA" b="1" dirty="0" err="1">
                    <a:solidFill>
                      <a:srgbClr val="002060"/>
                    </a:solidFill>
                  </a:rPr>
                  <a:t>Stoner</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obtained</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same</a:t>
                </a:r>
                <a:r>
                  <a:rPr lang="uk-UA" b="1" dirty="0">
                    <a:solidFill>
                      <a:srgbClr val="002060"/>
                    </a:solidFill>
                  </a:rPr>
                  <a:t> </a:t>
                </a:r>
                <a:r>
                  <a:rPr lang="uk-UA" b="1" dirty="0" err="1">
                    <a:solidFill>
                      <a:srgbClr val="002060"/>
                    </a:solidFill>
                  </a:rPr>
                  <a:t>relations</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and</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as</a:t>
                </a:r>
                <a:r>
                  <a:rPr lang="uk-UA" b="1" dirty="0">
                    <a:solidFill>
                      <a:srgbClr val="002060"/>
                    </a:solidFill>
                  </a:rPr>
                  <a:t> </a:t>
                </a:r>
                <a:r>
                  <a:rPr lang="uk-UA" b="1" dirty="0" err="1">
                    <a:solidFill>
                      <a:srgbClr val="002060"/>
                    </a:solidFill>
                  </a:rPr>
                  <a:t>functions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fundamental</a:t>
                </a:r>
                <a:r>
                  <a:rPr lang="uk-UA" b="1" dirty="0">
                    <a:solidFill>
                      <a:srgbClr val="002060"/>
                    </a:solidFill>
                  </a:rPr>
                  <a:t> </a:t>
                </a:r>
                <a:r>
                  <a:rPr lang="uk-UA" b="1" dirty="0" err="1">
                    <a:solidFill>
                      <a:srgbClr val="002060"/>
                    </a:solidFill>
                  </a:rPr>
                  <a:t>constants</a:t>
                </a:r>
                <a:r>
                  <a:rPr lang="uk-UA" b="1" dirty="0">
                    <a:solidFill>
                      <a:srgbClr val="002060"/>
                    </a:solidFill>
                  </a:rPr>
                  <a:t>, </a:t>
                </a:r>
                <a:r>
                  <a:rPr lang="uk-UA" b="1" dirty="0" err="1">
                    <a:solidFill>
                      <a:srgbClr val="002060"/>
                    </a:solidFill>
                  </a:rPr>
                  <a:t>but</a:t>
                </a:r>
                <a:r>
                  <a:rPr lang="uk-UA" b="1" dirty="0">
                    <a:solidFill>
                      <a:srgbClr val="002060"/>
                    </a:solidFill>
                  </a:rPr>
                  <a:t> </a:t>
                </a:r>
                <a:r>
                  <a:rPr lang="uk-UA" b="1" dirty="0" err="1">
                    <a:solidFill>
                      <a:srgbClr val="002060"/>
                    </a:solidFill>
                  </a:rPr>
                  <a:t>with</a:t>
                </a:r>
                <a:r>
                  <a:rPr lang="uk-UA" b="1" dirty="0">
                    <a:solidFill>
                      <a:srgbClr val="002060"/>
                    </a:solidFill>
                  </a:rPr>
                  <a:t> </a:t>
                </a:r>
                <a:r>
                  <a:rPr lang="uk-UA" b="1" dirty="0" err="1">
                    <a:solidFill>
                      <a:srgbClr val="002060"/>
                    </a:solidFill>
                  </a:rPr>
                  <a:t>somewhat</a:t>
                </a:r>
                <a:r>
                  <a:rPr lang="uk-UA" b="1" dirty="0">
                    <a:solidFill>
                      <a:srgbClr val="002060"/>
                    </a:solidFill>
                  </a:rPr>
                  <a:t> </a:t>
                </a:r>
                <a:r>
                  <a:rPr lang="uk-UA" b="1" dirty="0" err="1">
                    <a:solidFill>
                      <a:srgbClr val="002060"/>
                    </a:solidFill>
                  </a:rPr>
                  <a:t>different</a:t>
                </a:r>
                <a:r>
                  <a:rPr lang="uk-UA" b="1" dirty="0">
                    <a:solidFill>
                      <a:srgbClr val="002060"/>
                    </a:solidFill>
                  </a:rPr>
                  <a:t> </a:t>
                </a:r>
                <a:r>
                  <a:rPr lang="uk-UA" b="1" dirty="0" err="1">
                    <a:solidFill>
                      <a:srgbClr val="002060"/>
                    </a:solidFill>
                  </a:rPr>
                  <a:t>dimensionless</a:t>
                </a:r>
                <a:r>
                  <a:rPr lang="uk-UA" b="1" dirty="0">
                    <a:solidFill>
                      <a:srgbClr val="002060"/>
                    </a:solidFill>
                  </a:rPr>
                  <a:t> </a:t>
                </a:r>
                <a:r>
                  <a:rPr lang="uk-UA" b="1" dirty="0" err="1">
                    <a:solidFill>
                      <a:srgbClr val="002060"/>
                    </a:solidFill>
                  </a:rPr>
                  <a:t>quantities</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particular</a:t>
                </a:r>
                <a:r>
                  <a:rPr lang="uk-UA" b="1" dirty="0">
                    <a:solidFill>
                      <a:srgbClr val="002060"/>
                    </a:solidFill>
                  </a:rPr>
                  <a:t>, I </a:t>
                </a:r>
                <a:r>
                  <a:rPr lang="uk-UA" b="1" dirty="0" err="1">
                    <a:solidFill>
                      <a:srgbClr val="002060"/>
                    </a:solidFill>
                  </a:rPr>
                  <a:t>will</a:t>
                </a:r>
                <a:r>
                  <a:rPr lang="uk-UA" b="1" dirty="0">
                    <a:solidFill>
                      <a:srgbClr val="002060"/>
                    </a:solidFill>
                  </a:rPr>
                  <a:t> </a:t>
                </a:r>
                <a:r>
                  <a:rPr lang="uk-UA" b="1" dirty="0" err="1">
                    <a:solidFill>
                      <a:srgbClr val="002060"/>
                    </a:solidFill>
                  </a:rPr>
                  <a:t>show</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solution</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generalized</a:t>
                </a:r>
                <a:r>
                  <a:rPr lang="uk-UA" b="1" dirty="0">
                    <a:solidFill>
                      <a:srgbClr val="002060"/>
                    </a:solidFill>
                  </a:rPr>
                  <a:t> </a:t>
                </a:r>
                <a:r>
                  <a:rPr lang="uk-UA" b="1" dirty="0" err="1">
                    <a:solidFill>
                      <a:srgbClr val="002060"/>
                    </a:solidFill>
                  </a:rPr>
                  <a:t>form</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Stoner's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of</a:t>
                </a:r>
                <a:r>
                  <a:rPr lang="uk-UA" b="1" dirty="0">
                    <a:solidFill>
                      <a:srgbClr val="002060"/>
                    </a:solidFill>
                  </a:rPr>
                  <a:t> a </a:t>
                </a:r>
                <a:r>
                  <a:rPr lang="uk-UA" b="1" dirty="0" err="1">
                    <a:solidFill>
                      <a:srgbClr val="002060"/>
                    </a:solidFill>
                  </a:rPr>
                  <a:t>dense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differential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equilibrium</a:t>
                </a:r>
                <a:r>
                  <a:rPr lang="uk-UA" b="1" dirty="0">
                    <a:solidFill>
                      <a:srgbClr val="002060"/>
                    </a:solidFill>
                  </a:rPr>
                  <a:t> </a:t>
                </a:r>
                <a:r>
                  <a:rPr lang="uk-UA" b="1" dirty="0" err="1">
                    <a:solidFill>
                      <a:srgbClr val="002060"/>
                    </a:solidFill>
                  </a:rPr>
                  <a:t>which</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applied</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his</a:t>
                </a:r>
                <a:r>
                  <a:rPr lang="uk-UA" b="1" dirty="0">
                    <a:solidFill>
                      <a:srgbClr val="002060"/>
                    </a:solidFill>
                  </a:rPr>
                  <a:t> </a:t>
                </a:r>
                <a:r>
                  <a:rPr lang="uk-UA" b="1" dirty="0" err="1">
                    <a:solidFill>
                      <a:srgbClr val="002060"/>
                    </a:solidFill>
                  </a:rPr>
                  <a:t>work</a:t>
                </a:r>
                <a:r>
                  <a:rPr lang="uk-UA" b="1" dirty="0">
                    <a:solidFill>
                      <a:srgbClr val="002060"/>
                    </a:solidFill>
                  </a:rPr>
                  <a:t>. I </a:t>
                </a:r>
                <a:r>
                  <a:rPr lang="uk-UA" b="1" dirty="0" err="1">
                    <a:solidFill>
                      <a:srgbClr val="002060"/>
                    </a:solidFill>
                  </a:rPr>
                  <a:t>have</a:t>
                </a:r>
                <a:r>
                  <a:rPr lang="uk-UA" b="1" dirty="0">
                    <a:solidFill>
                      <a:srgbClr val="002060"/>
                    </a:solidFill>
                  </a:rPr>
                  <a:t> </a:t>
                </a:r>
                <a:r>
                  <a:rPr lang="uk-UA" b="1" dirty="0" err="1">
                    <a:solidFill>
                      <a:srgbClr val="002060"/>
                    </a:solidFill>
                  </a:rPr>
                  <a:t>not</a:t>
                </a:r>
                <a:r>
                  <a:rPr lang="uk-UA" b="1" dirty="0">
                    <a:solidFill>
                      <a:srgbClr val="002060"/>
                    </a:solidFill>
                  </a:rPr>
                  <a:t> </a:t>
                </a:r>
                <a:r>
                  <a:rPr lang="uk-UA" b="1" dirty="0" err="1">
                    <a:solidFill>
                      <a:srgbClr val="002060"/>
                    </a:solidFill>
                  </a:rPr>
                  <a:t>found</a:t>
                </a:r>
                <a:r>
                  <a:rPr lang="uk-UA" b="1" dirty="0">
                    <a:solidFill>
                      <a:srgbClr val="002060"/>
                    </a:solidFill>
                  </a:rPr>
                  <a:t> </a:t>
                </a:r>
                <a:r>
                  <a:rPr lang="uk-UA" b="1" dirty="0" err="1">
                    <a:solidFill>
                      <a:srgbClr val="002060"/>
                    </a:solidFill>
                  </a:rPr>
                  <a:t>any</a:t>
                </a:r>
                <a:r>
                  <a:rPr lang="uk-UA" b="1" dirty="0">
                    <a:solidFill>
                      <a:srgbClr val="002060"/>
                    </a:solidFill>
                  </a:rPr>
                  <a:t> </a:t>
                </a:r>
                <a:r>
                  <a:rPr lang="uk-UA" b="1" dirty="0" err="1">
                    <a:solidFill>
                      <a:srgbClr val="002060"/>
                    </a:solidFill>
                  </a:rPr>
                  <a:t>evidence</a:t>
                </a:r>
                <a:r>
                  <a:rPr lang="uk-UA" b="1" dirty="0">
                    <a:solidFill>
                      <a:srgbClr val="002060"/>
                    </a:solidFill>
                  </a:rPr>
                  <a:t>, </a:t>
                </a:r>
                <a:r>
                  <a:rPr lang="uk-UA" b="1" dirty="0" err="1">
                    <a:solidFill>
                      <a:srgbClr val="002060"/>
                    </a:solidFill>
                  </a:rPr>
                  <a:t>however</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either</a:t>
                </a:r>
                <a:r>
                  <a:rPr lang="uk-UA" b="1" dirty="0">
                    <a:solidFill>
                      <a:srgbClr val="002060"/>
                    </a:solidFill>
                  </a:rPr>
                  <a:t> </a:t>
                </a:r>
                <a:r>
                  <a:rPr lang="uk-UA" b="1" dirty="0" err="1">
                    <a:solidFill>
                      <a:srgbClr val="002060"/>
                    </a:solidFill>
                  </a:rPr>
                  <a:t>Stoner</a:t>
                </a:r>
                <a:r>
                  <a:rPr lang="uk-UA" b="1" dirty="0">
                    <a:solidFill>
                      <a:srgbClr val="002060"/>
                    </a:solidFill>
                  </a:rPr>
                  <a:t> </a:t>
                </a:r>
                <a:r>
                  <a:rPr lang="uk-UA" b="1" dirty="0" err="1">
                    <a:solidFill>
                      <a:srgbClr val="002060"/>
                    </a:solidFill>
                  </a:rPr>
                  <a:t>or</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were</a:t>
                </a:r>
                <a:r>
                  <a:rPr lang="uk-UA" b="1" dirty="0">
                    <a:solidFill>
                      <a:srgbClr val="002060"/>
                    </a:solidFill>
                  </a:rPr>
                  <a:t> </a:t>
                </a:r>
                <a:r>
                  <a:rPr lang="uk-UA" b="1" dirty="0" err="1">
                    <a:solidFill>
                      <a:srgbClr val="002060"/>
                    </a:solidFill>
                  </a:rPr>
                  <a:t>aware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connection</a:t>
                </a:r>
                <a:r>
                  <a:rPr lang="uk-UA" b="1" dirty="0">
                    <a:solidFill>
                      <a:srgbClr val="002060"/>
                    </a:solidFill>
                  </a:rPr>
                  <a:t>.</a:t>
                </a:r>
              </a:p>
              <a:p>
                <a:pPr algn="just"/>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i="1" dirty="0">
                    <a:solidFill>
                      <a:srgbClr val="002060"/>
                    </a:solidFill>
                  </a:rPr>
                  <a:t>E </a:t>
                </a:r>
                <a:r>
                  <a:rPr lang="uk-UA" b="1" dirty="0" err="1">
                    <a:solidFill>
                      <a:srgbClr val="002060"/>
                    </a:solidFill>
                  </a:rPr>
                  <a:t>of</a:t>
                </a:r>
                <a:r>
                  <a:rPr lang="uk-UA" b="1" dirty="0">
                    <a:solidFill>
                      <a:srgbClr val="002060"/>
                    </a:solidFill>
                  </a:rPr>
                  <a:t> a </a:t>
                </a:r>
                <a:r>
                  <a:rPr lang="uk-UA" b="1" dirty="0" err="1">
                    <a:solidFill>
                      <a:srgbClr val="002060"/>
                    </a:solidFill>
                  </a:rPr>
                  <a:t>zero</a:t>
                </a:r>
                <a:r>
                  <a:rPr lang="uk-UA" b="1" dirty="0">
                    <a:solidFill>
                      <a:srgbClr val="002060"/>
                    </a:solidFill>
                  </a:rPr>
                  <a:t> </a:t>
                </a:r>
                <a:r>
                  <a:rPr lang="uk-UA" b="1" dirty="0" err="1">
                    <a:solidFill>
                      <a:srgbClr val="002060"/>
                    </a:solidFill>
                  </a:rPr>
                  <a:t>temperature</a:t>
                </a:r>
                <a:r>
                  <a:rPr lang="uk-UA" b="1" dirty="0">
                    <a:solidFill>
                      <a:srgbClr val="002060"/>
                    </a:solidFill>
                  </a:rPr>
                  <a:t> </a:t>
                </a:r>
                <a:r>
                  <a:rPr lang="uk-UA" b="1" dirty="0" err="1">
                    <a:solidFill>
                      <a:srgbClr val="002060"/>
                    </a:solidFill>
                  </a:rPr>
                  <a:t>dense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supported</a:t>
                </a:r>
                <a:r>
                  <a:rPr lang="uk-UA" b="1" dirty="0">
                    <a:solidFill>
                      <a:srgbClr val="002060"/>
                    </a:solidFill>
                  </a:rPr>
                  <a:t> </a:t>
                </a:r>
                <a:r>
                  <a:rPr lang="uk-UA" b="1" dirty="0" err="1">
                    <a:solidFill>
                      <a:srgbClr val="002060"/>
                    </a:solidFill>
                  </a:rPr>
                  <a:t>entirely</a:t>
                </a:r>
                <a:r>
                  <a:rPr lang="uk-UA" b="1" dirty="0">
                    <a:solidFill>
                      <a:srgbClr val="002060"/>
                    </a:solidFill>
                  </a:rPr>
                  <a:t> </a:t>
                </a:r>
                <a:r>
                  <a:rPr lang="uk-UA" b="1" dirty="0" err="1">
                    <a:solidFill>
                      <a:srgbClr val="002060"/>
                    </a:solidFill>
                  </a:rPr>
                  <a:t>by</a:t>
                </a:r>
                <a:r>
                  <a:rPr lang="uk-UA" b="1" dirty="0">
                    <a:solidFill>
                      <a:srgbClr val="002060"/>
                    </a:solidFill>
                  </a:rPr>
                  <a:t> </a:t>
                </a:r>
                <a:r>
                  <a:rPr lang="uk-UA" b="1" dirty="0" err="1">
                    <a:solidFill>
                      <a:srgbClr val="002060"/>
                    </a:solidFill>
                  </a:rPr>
                  <a:t>degeneracy</a:t>
                </a:r>
                <a:r>
                  <a:rPr lang="uk-UA" b="1" dirty="0">
                    <a:solidFill>
                      <a:srgbClr val="002060"/>
                    </a:solidFill>
                  </a:rPr>
                  <a:t> </a:t>
                </a:r>
                <a:r>
                  <a:rPr lang="uk-UA" b="1" dirty="0" err="1">
                    <a:solidFill>
                      <a:srgbClr val="002060"/>
                    </a:solidFill>
                  </a:rPr>
                  <a:t>pressure</a:t>
                </a:r>
                <a:r>
                  <a:rPr lang="uk-UA" b="1" dirty="0">
                    <a:solidFill>
                      <a:srgbClr val="002060"/>
                    </a:solidFill>
                  </a:rPr>
                  <a:t> </a:t>
                </a:r>
                <a:r>
                  <a:rPr lang="uk-UA" b="1" dirty="0" err="1">
                    <a:solidFill>
                      <a:srgbClr val="002060"/>
                    </a:solidFill>
                  </a:rPr>
                  <a:t>against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attractive</a:t>
                </a:r>
                <a:r>
                  <a:rPr lang="uk-UA" b="1" dirty="0">
                    <a:solidFill>
                      <a:srgbClr val="002060"/>
                    </a:solidFill>
                  </a:rPr>
                  <a:t> </a:t>
                </a:r>
                <a:r>
                  <a:rPr lang="uk-UA" b="1" dirty="0" err="1">
                    <a:solidFill>
                      <a:srgbClr val="002060"/>
                    </a:solidFill>
                  </a:rPr>
                  <a:t>forces</a:t>
                </a:r>
                <a:r>
                  <a:rPr lang="uk-UA" b="1" dirty="0">
                    <a:solidFill>
                      <a:srgbClr val="002060"/>
                    </a:solidFill>
                  </a:rPr>
                  <a:t> </a:t>
                </a:r>
                <a:r>
                  <a:rPr lang="uk-UA" b="1" dirty="0" err="1">
                    <a:solidFill>
                      <a:srgbClr val="002060"/>
                    </a:solidFill>
                  </a:rPr>
                  <a:t>can</a:t>
                </a:r>
                <a:r>
                  <a:rPr lang="uk-UA" b="1" dirty="0">
                    <a:solidFill>
                      <a:srgbClr val="002060"/>
                    </a:solidFill>
                  </a:rPr>
                  <a:t> </a:t>
                </a:r>
                <a:r>
                  <a:rPr lang="uk-UA" b="1" dirty="0" err="1">
                    <a:solidFill>
                      <a:srgbClr val="002060"/>
                    </a:solidFill>
                  </a:rPr>
                  <a:t>be</a:t>
                </a:r>
                <a:r>
                  <a:rPr lang="uk-UA" b="1" dirty="0">
                    <a:solidFill>
                      <a:srgbClr val="002060"/>
                    </a:solidFill>
                  </a:rPr>
                  <a:t> </a:t>
                </a:r>
                <a:r>
                  <a:rPr lang="uk-UA" b="1" dirty="0" err="1">
                    <a:solidFill>
                      <a:srgbClr val="002060"/>
                    </a:solidFill>
                  </a:rPr>
                  <a:t>written</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functional</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density</a:t>
                </a:r>
                <a:r>
                  <a:rPr lang="uk-UA" b="1" dirty="0">
                    <a:solidFill>
                      <a:srgbClr val="002060"/>
                    </a:solidFill>
                  </a:rPr>
                  <a:t> </a:t>
                </a:r>
                <a:r>
                  <a:rPr lang="uk-UA" b="1" dirty="0" err="1">
                    <a:solidFill>
                      <a:srgbClr val="002060"/>
                    </a:solidFill>
                  </a:rPr>
                  <a:t>distribution</a:t>
                </a:r>
                <a:r>
                  <a:rPr lang="uk-UA" b="1" dirty="0">
                    <a:solidFill>
                      <a:srgbClr val="002060"/>
                    </a:solidFill>
                  </a:rPr>
                  <a:t> r </a:t>
                </a:r>
                <a:r>
                  <a:rPr lang="uk-UA" b="1" dirty="0" err="1">
                    <a:solidFill>
                      <a:srgbClr val="002060"/>
                    </a:solidFill>
                  </a:rPr>
                  <a:t>integrated</a:t>
                </a:r>
                <a:r>
                  <a:rPr lang="uk-UA" b="1" dirty="0">
                    <a:solidFill>
                      <a:srgbClr val="002060"/>
                    </a:solidFill>
                  </a:rPr>
                  <a:t> </a:t>
                </a:r>
                <a:r>
                  <a:rPr lang="uk-UA" b="1" dirty="0" err="1">
                    <a:solidFill>
                      <a:srgbClr val="002060"/>
                    </a:solidFill>
                  </a:rPr>
                  <a:t>over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volume</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a:t>
                </a:r>
              </a:p>
              <a:p>
                <a:pPr algn="just"/>
                <a14:m>
                  <m:oMathPara xmlns:m="http://schemas.openxmlformats.org/officeDocument/2006/math">
                    <m:oMathParaPr>
                      <m:jc m:val="centerGroup"/>
                    </m:oMathParaPr>
                    <m:oMath xmlns:m="http://schemas.openxmlformats.org/officeDocument/2006/math">
                      <m:r>
                        <a:rPr lang="uk-UA" b="1" i="1">
                          <a:solidFill>
                            <a:srgbClr val="002060"/>
                          </a:solidFill>
                          <a:latin typeface="Cambria Math" panose="02040503050406030204" pitchFamily="18" charset="0"/>
                        </a:rPr>
                        <m:t>𝑬</m:t>
                      </m:r>
                      <m:r>
                        <a:rPr lang="uk-UA" b="1" i="1">
                          <a:solidFill>
                            <a:srgbClr val="002060"/>
                          </a:solidFill>
                          <a:latin typeface="Cambria Math" panose="02040503050406030204" pitchFamily="18" charset="0"/>
                        </a:rPr>
                        <m:t>=</m:t>
                      </m:r>
                      <m:nary>
                        <m:naryPr>
                          <m:limLoc m:val="undOvr"/>
                          <m:subHide m:val="on"/>
                          <m:supHide m:val="on"/>
                          <m:ctrlPr>
                            <a:rPr lang="uk-UA" b="1" i="1">
                              <a:solidFill>
                                <a:srgbClr val="002060"/>
                              </a:solidFill>
                              <a:latin typeface="Cambria Math" panose="02040503050406030204" pitchFamily="18" charset="0"/>
                            </a:rPr>
                          </m:ctrlPr>
                        </m:naryPr>
                        <m:sub/>
                        <m:sup/>
                        <m:e>
                          <m:r>
                            <a:rPr lang="uk-UA" b="1" i="1">
                              <a:solidFill>
                                <a:srgbClr val="002060"/>
                              </a:solidFill>
                              <a:latin typeface="Cambria Math" panose="02040503050406030204" pitchFamily="18" charset="0"/>
                            </a:rPr>
                            <m:t>𝒅𝒗</m:t>
                          </m:r>
                          <m:d>
                            <m:dPr>
                              <m:begChr m:val="["/>
                              <m:endChr m:val="]"/>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𝜺</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𝝆</m:t>
                                  </m:r>
                                </m:e>
                              </m:d>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e>
                          </m:d>
                        </m:e>
                      </m:nary>
                      <m:r>
                        <a:rPr lang="uk-UA" b="1" i="1">
                          <a:solidFill>
                            <a:srgbClr val="002060"/>
                          </a:solidFill>
                          <a:latin typeface="Cambria Math" panose="02040503050406030204" pitchFamily="18" charset="0"/>
                        </a:rPr>
                        <m:t>, </m:t>
                      </m:r>
                    </m:oMath>
                  </m:oMathPara>
                </a14:m>
                <a:endParaRPr lang="uk-UA" b="1" dirty="0">
                  <a:solidFill>
                    <a:srgbClr val="002060"/>
                  </a:solidFill>
                </a:endParaRPr>
              </a:p>
              <a:p>
                <a:pPr algn="just"/>
                <a:r>
                  <a:rPr lang="en-US" b="1" dirty="0">
                    <a:solidFill>
                      <a:srgbClr val="002060"/>
                    </a:solidFill>
                  </a:rPr>
                  <a:t>where </a:t>
                </a:r>
                <a14:m>
                  <m:oMath xmlns:m="http://schemas.openxmlformats.org/officeDocument/2006/math">
                    <m:r>
                      <a:rPr lang="uk-UA" b="1" i="1">
                        <a:solidFill>
                          <a:srgbClr val="002060"/>
                        </a:solidFill>
                        <a:latin typeface="Cambria Math" panose="02040503050406030204" pitchFamily="18" charset="0"/>
                      </a:rPr>
                      <m:t>𝜺</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𝝆</m:t>
                        </m:r>
                      </m:e>
                    </m:d>
                  </m:oMath>
                </a14:m>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internal</a:t>
                </a:r>
                <a:r>
                  <a:rPr lang="uk-UA" b="1" dirty="0">
                    <a:solidFill>
                      <a:srgbClr val="002060"/>
                    </a:solidFill>
                  </a:rPr>
                  <a:t> </a:t>
                </a:r>
                <a:r>
                  <a:rPr lang="uk-UA" b="1" dirty="0" err="1">
                    <a:solidFill>
                      <a:srgbClr val="002060"/>
                    </a:solidFill>
                  </a:rPr>
                  <a:t>energy</a:t>
                </a:r>
                <a:r>
                  <a:rPr lang="uk-UA" b="1" dirty="0">
                    <a:solidFill>
                      <a:srgbClr val="002060"/>
                    </a:solidFill>
                  </a:rPr>
                  <a:t> </a:t>
                </a:r>
                <a:r>
                  <a:rPr lang="uk-UA" b="1" dirty="0" err="1">
                    <a:solidFill>
                      <a:srgbClr val="002060"/>
                    </a:solidFill>
                  </a:rPr>
                  <a:t>given</a:t>
                </a:r>
                <a:r>
                  <a:rPr lang="uk-UA" b="1" dirty="0">
                    <a:solidFill>
                      <a:srgbClr val="002060"/>
                    </a:solidFill>
                  </a:rPr>
                  <a:t> </a:t>
                </a:r>
                <a:r>
                  <a:rPr lang="uk-UA" b="1" dirty="0" err="1">
                    <a:solidFill>
                      <a:srgbClr val="002060"/>
                    </a:solidFill>
                  </a:rPr>
                  <a:t>as</a:t>
                </a:r>
                <a:r>
                  <a:rPr lang="uk-UA" b="1" dirty="0">
                    <a:solidFill>
                      <a:srgbClr val="002060"/>
                    </a:solidFill>
                  </a:rPr>
                  <a:t> a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density</a:t>
                </a:r>
                <a:r>
                  <a:rPr lang="uk-UA" b="1" dirty="0">
                    <a:solidFill>
                      <a:srgbClr val="002060"/>
                    </a:solidFill>
                  </a:rPr>
                  <a:t> r</a:t>
                </a:r>
                <a:r>
                  <a:rPr lang="en-US" b="1" dirty="0">
                    <a:solidFill>
                      <a:srgbClr val="002060"/>
                    </a:solidFill>
                  </a:rPr>
                  <a:t> by  </a:t>
                </a:r>
                <a:r>
                  <a:rPr lang="uk-UA" b="1" dirty="0" err="1">
                    <a:solidFill>
                      <a:srgbClr val="002060"/>
                    </a:solidFill>
                  </a:rPr>
                  <a:t>Stoner</a:t>
                </a:r>
                <a:r>
                  <a:rPr lang="uk-UA" b="1" dirty="0">
                    <a:solidFill>
                      <a:srgbClr val="002060"/>
                    </a:solidFill>
                  </a:rPr>
                  <a:t>' </a:t>
                </a:r>
                <a:r>
                  <a:rPr lang="uk-UA" b="1" dirty="0" err="1">
                    <a:solidFill>
                      <a:srgbClr val="002060"/>
                    </a:solidFill>
                  </a:rPr>
                  <a:t>relativistic</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state</a:t>
                </a:r>
                <a:r>
                  <a:rPr lang="uk-UA" b="1" dirty="0">
                    <a:solidFill>
                      <a:srgbClr val="002060"/>
                    </a:solidFill>
                  </a:rPr>
                  <a:t> </a:t>
                </a:r>
                <a:r>
                  <a:rPr lang="uk-UA" b="1" dirty="0" err="1">
                    <a:solidFill>
                      <a:srgbClr val="002060"/>
                    </a:solidFill>
                  </a:rPr>
                  <a:t>for</a:t>
                </a:r>
                <a:r>
                  <a:rPr lang="uk-UA" b="1" dirty="0">
                    <a:solidFill>
                      <a:srgbClr val="002060"/>
                    </a:solidFill>
                  </a:rPr>
                  <a:t> a </a:t>
                </a:r>
                <a:r>
                  <a:rPr lang="uk-UA" b="1" dirty="0" err="1">
                    <a:solidFill>
                      <a:srgbClr val="002060"/>
                    </a:solidFill>
                  </a:rPr>
                  <a:t>electron</a:t>
                </a:r>
                <a:r>
                  <a:rPr lang="uk-UA" b="1" dirty="0">
                    <a:solidFill>
                      <a:srgbClr val="002060"/>
                    </a:solidFill>
                  </a:rPr>
                  <a:t> </a:t>
                </a:r>
                <a:r>
                  <a:rPr lang="uk-UA" b="1" dirty="0" err="1">
                    <a:solidFill>
                      <a:srgbClr val="002060"/>
                    </a:solidFill>
                  </a:rPr>
                  <a:t>degenerate</a:t>
                </a:r>
                <a:r>
                  <a:rPr lang="uk-UA" b="1" dirty="0">
                    <a:solidFill>
                      <a:srgbClr val="002060"/>
                    </a:solidFill>
                  </a:rPr>
                  <a:t> </a:t>
                </a:r>
                <a:r>
                  <a:rPr lang="uk-UA" b="1" dirty="0" err="1">
                    <a:solidFill>
                      <a:srgbClr val="002060"/>
                    </a:solidFill>
                  </a:rPr>
                  <a:t>gas</a:t>
                </a:r>
                <a:r>
                  <a:rPr lang="en-US" b="1" dirty="0">
                    <a:solidFill>
                      <a:srgbClr val="002060"/>
                    </a:solidFill>
                  </a:rPr>
                  <a:t>, </a:t>
                </a:r>
                <a14:m>
                  <m:oMath xmlns:m="http://schemas.openxmlformats.org/officeDocument/2006/math">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oMath>
                </a14:m>
                <a:r>
                  <a:rPr lang="en-US" b="1" dirty="0">
                    <a:solidFill>
                      <a:srgbClr val="002060"/>
                    </a:solidFill>
                  </a:rPr>
                  <a:t> is </a:t>
                </a:r>
                <a:r>
                  <a:rPr lang="uk-UA" b="1" dirty="0" err="1">
                    <a:solidFill>
                      <a:srgbClr val="002060"/>
                    </a:solidFill>
                  </a:rPr>
                  <a:t>gravitational</a:t>
                </a:r>
                <a:r>
                  <a:rPr lang="uk-UA" b="1" dirty="0">
                    <a:solidFill>
                      <a:srgbClr val="002060"/>
                    </a:solidFill>
                  </a:rPr>
                  <a:t> </a:t>
                </a:r>
                <a:r>
                  <a:rPr lang="uk-UA" b="1" dirty="0" err="1">
                    <a:solidFill>
                      <a:srgbClr val="002060"/>
                    </a:solidFill>
                  </a:rPr>
                  <a:t>energy</a:t>
                </a:r>
                <a:endParaRPr lang="uk-UA" b="1" dirty="0">
                  <a:solidFill>
                    <a:srgbClr val="002060"/>
                  </a:solidFill>
                </a:endParaRPr>
              </a:p>
              <a:p>
                <a:pPr algn="just"/>
                <a14:m>
                  <m:oMathPara xmlns:m="http://schemas.openxmlformats.org/officeDocument/2006/math">
                    <m:oMathParaPr>
                      <m:jc m:val="centerGroup"/>
                    </m:oMathParaPr>
                    <m:oMath xmlns:m="http://schemas.openxmlformats.org/officeDocument/2006/math">
                      <m:r>
                        <a:rPr lang="uk-UA" b="1" i="1">
                          <a:solidFill>
                            <a:srgbClr val="002060"/>
                          </a:solidFill>
                          <a:latin typeface="Cambria Math" panose="02040503050406030204" pitchFamily="18" charset="0"/>
                        </a:rPr>
                        <m:t>𝒖</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𝒑</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𝟏</m:t>
                          </m:r>
                        </m:num>
                        <m:den>
                          <m:r>
                            <a:rPr lang="uk-UA" b="1" i="1">
                              <a:solidFill>
                                <a:srgbClr val="002060"/>
                              </a:solidFill>
                              <a:latin typeface="Cambria Math" panose="02040503050406030204" pitchFamily="18" charset="0"/>
                            </a:rPr>
                            <m:t>𝟐</m:t>
                          </m:r>
                        </m:den>
                      </m:f>
                      <m:r>
                        <a:rPr lang="uk-UA" b="1" i="1">
                          <a:solidFill>
                            <a:srgbClr val="002060"/>
                          </a:solidFill>
                          <a:latin typeface="Cambria Math" panose="02040503050406030204" pitchFamily="18" charset="0"/>
                        </a:rPr>
                        <m:t>𝑮</m:t>
                      </m:r>
                      <m:nary>
                        <m:naryPr>
                          <m:limLoc m:val="undOvr"/>
                          <m:subHide m:val="on"/>
                          <m:supHide m:val="on"/>
                          <m:ctrlPr>
                            <a:rPr lang="uk-UA" b="1" i="1">
                              <a:solidFill>
                                <a:srgbClr val="002060"/>
                              </a:solidFill>
                              <a:latin typeface="Cambria Math" panose="02040503050406030204" pitchFamily="18" charset="0"/>
                            </a:rPr>
                          </m:ctrlPr>
                        </m:naryPr>
                        <m:sub/>
                        <m:sup/>
                        <m:e>
                          <m:r>
                            <a:rPr lang="uk-UA" b="1" i="1">
                              <a:solidFill>
                                <a:srgbClr val="002060"/>
                              </a:solidFill>
                              <a:latin typeface="Cambria Math" panose="02040503050406030204" pitchFamily="18" charset="0"/>
                            </a:rPr>
                            <m:t>𝒅𝒗</m:t>
                          </m:r>
                          <m:r>
                            <a:rPr lang="uk-UA"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e>
                              </m:d>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num>
                            <m:den>
                              <m:d>
                                <m:dPr>
                                  <m:begChr m:val="|"/>
                                  <m:endChr m:val="|"/>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𝒓</m:t>
                                  </m:r>
                                  <m:r>
                                    <a:rPr lang="uk-UA" b="1" i="1">
                                      <a:solidFill>
                                        <a:srgbClr val="002060"/>
                                      </a:solidFill>
                                      <a:latin typeface="Cambria Math" panose="02040503050406030204" pitchFamily="18" charset="0"/>
                                    </a:rPr>
                                    <m:t>′</m:t>
                                  </m:r>
                                </m:e>
                              </m:d>
                            </m:den>
                          </m:f>
                        </m:e>
                      </m:nary>
                      <m:r>
                        <a:rPr lang="uk-UA" b="1" i="1">
                          <a:solidFill>
                            <a:srgbClr val="002060"/>
                          </a:solidFill>
                          <a:latin typeface="Cambria Math" panose="02040503050406030204" pitchFamily="18" charset="0"/>
                        </a:rPr>
                        <m:t>, </m:t>
                      </m:r>
                    </m:oMath>
                  </m:oMathPara>
                </a14:m>
                <a:endParaRPr lang="uk-UA" b="1" dirty="0">
                  <a:solidFill>
                    <a:srgbClr val="002060"/>
                  </a:solidFill>
                </a:endParaRPr>
              </a:p>
              <a:p>
                <a:pPr algn="just"/>
                <a:r>
                  <a:rPr lang="uk-UA" b="1" dirty="0" err="1">
                    <a:solidFill>
                      <a:srgbClr val="002060"/>
                    </a:solidFill>
                  </a:rPr>
                  <a:t>and</a:t>
                </a:r>
                <a:r>
                  <a:rPr lang="uk-UA" b="1" dirty="0">
                    <a:solidFill>
                      <a:srgbClr val="002060"/>
                    </a:solidFill>
                  </a:rPr>
                  <a:t> </a:t>
                </a:r>
                <a:r>
                  <a:rPr lang="uk-UA" b="1" i="1" dirty="0">
                    <a:solidFill>
                      <a:srgbClr val="002060"/>
                    </a:solidFill>
                  </a:rPr>
                  <a:t>G  </a:t>
                </a:r>
                <a:r>
                  <a:rPr lang="uk-UA" b="1" dirty="0" err="1">
                    <a:solidFill>
                      <a:srgbClr val="002060"/>
                    </a:solidFill>
                  </a:rPr>
                  <a:t>is</a:t>
                </a:r>
                <a:r>
                  <a:rPr lang="uk-UA" b="1" dirty="0">
                    <a:solidFill>
                      <a:srgbClr val="002060"/>
                    </a:solidFill>
                  </a:rPr>
                  <a:t> </a:t>
                </a:r>
                <a:r>
                  <a:rPr lang="uk-UA" b="1" dirty="0" err="1">
                    <a:solidFill>
                      <a:srgbClr val="002060"/>
                    </a:solidFill>
                  </a:rPr>
                  <a:t>Newton's</a:t>
                </a:r>
                <a:r>
                  <a:rPr lang="uk-UA" b="1" dirty="0">
                    <a:solidFill>
                      <a:srgbClr val="002060"/>
                    </a:solidFill>
                  </a:rPr>
                  <a:t> </a:t>
                </a:r>
                <a:r>
                  <a:rPr lang="uk-UA" b="1" dirty="0" err="1">
                    <a:solidFill>
                      <a:srgbClr val="002060"/>
                    </a:solidFill>
                  </a:rPr>
                  <a:t>gravity</a:t>
                </a:r>
                <a:r>
                  <a:rPr lang="uk-UA" b="1" dirty="0">
                    <a:solidFill>
                      <a:srgbClr val="002060"/>
                    </a:solidFill>
                  </a:rPr>
                  <a:t> </a:t>
                </a:r>
                <a:r>
                  <a:rPr lang="uk-UA" b="1" dirty="0" err="1">
                    <a:solidFill>
                      <a:srgbClr val="002060"/>
                    </a:solidFill>
                  </a:rPr>
                  <a:t>constant</a:t>
                </a:r>
                <a:r>
                  <a:rPr lang="uk-UA" b="1" dirty="0">
                    <a:solidFill>
                      <a:srgbClr val="002060"/>
                    </a:solidFill>
                  </a:rPr>
                  <a:t>.</a:t>
                </a:r>
              </a:p>
              <a:p>
                <a:pPr algn="just"/>
                <a:r>
                  <a:rPr lang="uk-UA" b="1" dirty="0" err="1">
                    <a:solidFill>
                      <a:srgbClr val="002060"/>
                    </a:solidFill>
                  </a:rPr>
                  <a:t>The</a:t>
                </a:r>
                <a:r>
                  <a:rPr lang="uk-UA" b="1" dirty="0">
                    <a:solidFill>
                      <a:srgbClr val="002060"/>
                    </a:solidFill>
                  </a:rPr>
                  <a:t> </a:t>
                </a:r>
                <a:r>
                  <a:rPr lang="uk-UA" b="1" dirty="0" err="1">
                    <a:solidFill>
                      <a:srgbClr val="002060"/>
                    </a:solidFill>
                  </a:rPr>
                  <a:t>equilibrium</a:t>
                </a:r>
                <a:r>
                  <a:rPr lang="uk-UA" b="1" dirty="0">
                    <a:solidFill>
                      <a:srgbClr val="002060"/>
                    </a:solidFill>
                  </a:rPr>
                  <a:t> </a:t>
                </a:r>
                <a:r>
                  <a:rPr lang="uk-UA" b="1" dirty="0" err="1">
                    <a:solidFill>
                      <a:srgbClr val="002060"/>
                    </a:solidFill>
                  </a:rPr>
                  <a:t>distribution</a:t>
                </a:r>
                <a:r>
                  <a:rPr lang="uk-UA" b="1" dirty="0">
                    <a:solidFill>
                      <a:srgbClr val="002060"/>
                    </a:solidFill>
                  </a:rPr>
                  <a:t> r </a:t>
                </a:r>
                <a:r>
                  <a:rPr lang="uk-UA" b="1" dirty="0" err="1">
                    <a:solidFill>
                      <a:srgbClr val="002060"/>
                    </a:solidFill>
                  </a:rPr>
                  <a:t>as</a:t>
                </a:r>
                <a:r>
                  <a:rPr lang="uk-UA" b="1" dirty="0">
                    <a:solidFill>
                      <a:srgbClr val="002060"/>
                    </a:solidFill>
                  </a:rPr>
                  <a:t> a </a:t>
                </a:r>
                <a:r>
                  <a:rPr lang="uk-UA" b="1" dirty="0" err="1">
                    <a:solidFill>
                      <a:srgbClr val="002060"/>
                    </a:solidFill>
                  </a:rPr>
                  <a:t>function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position</a:t>
                </a:r>
                <a:r>
                  <a:rPr lang="uk-UA" b="1" dirty="0">
                    <a:solidFill>
                      <a:srgbClr val="002060"/>
                    </a:solidFill>
                  </a:rPr>
                  <a:t> </a:t>
                </a:r>
                <a:r>
                  <a:rPr lang="uk-UA" b="1" i="1" dirty="0">
                    <a:solidFill>
                      <a:srgbClr val="002060"/>
                    </a:solidFill>
                  </a:rPr>
                  <a:t>r </a:t>
                </a:r>
                <a:r>
                  <a:rPr lang="uk-UA" b="1" dirty="0" err="1">
                    <a:solidFill>
                      <a:srgbClr val="002060"/>
                    </a:solidFill>
                  </a:rPr>
                  <a:t>can</a:t>
                </a:r>
                <a:r>
                  <a:rPr lang="uk-UA" b="1" dirty="0">
                    <a:solidFill>
                      <a:srgbClr val="002060"/>
                    </a:solidFill>
                  </a:rPr>
                  <a:t> </a:t>
                </a:r>
                <a:r>
                  <a:rPr lang="uk-UA" b="1" dirty="0" err="1">
                    <a:solidFill>
                      <a:srgbClr val="002060"/>
                    </a:solidFill>
                  </a:rPr>
                  <a:t>be</a:t>
                </a:r>
                <a:r>
                  <a:rPr lang="uk-UA" b="1" dirty="0">
                    <a:solidFill>
                      <a:srgbClr val="002060"/>
                    </a:solidFill>
                  </a:rPr>
                  <a:t> </a:t>
                </a:r>
                <a:r>
                  <a:rPr lang="uk-UA" b="1" dirty="0" err="1">
                    <a:solidFill>
                      <a:srgbClr val="002060"/>
                    </a:solidFill>
                  </a:rPr>
                  <a:t>determined</a:t>
                </a:r>
                <a:r>
                  <a:rPr lang="uk-UA" b="1" dirty="0">
                    <a:solidFill>
                      <a:srgbClr val="002060"/>
                    </a:solidFill>
                  </a:rPr>
                  <a:t> </a:t>
                </a:r>
                <a:r>
                  <a:rPr lang="uk-UA" b="1" dirty="0" err="1">
                    <a:solidFill>
                      <a:srgbClr val="002060"/>
                    </a:solidFill>
                  </a:rPr>
                  <a:t>by</a:t>
                </a:r>
                <a:r>
                  <a:rPr lang="uk-UA" b="1" dirty="0">
                    <a:solidFill>
                      <a:srgbClr val="002060"/>
                    </a:solidFill>
                  </a:rPr>
                  <a:t> </a:t>
                </a:r>
                <a:r>
                  <a:rPr lang="uk-UA" b="1" dirty="0" err="1">
                    <a:solidFill>
                      <a:srgbClr val="002060"/>
                    </a:solidFill>
                  </a:rPr>
                  <a:t>evaluating</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minimum</a:t>
                </a:r>
                <a:r>
                  <a:rPr lang="uk-UA" b="1" dirty="0">
                    <a:solidFill>
                      <a:srgbClr val="002060"/>
                    </a:solidFill>
                  </a:rPr>
                  <a:t> </a:t>
                </a:r>
                <a:r>
                  <a:rPr lang="uk-UA" b="1" dirty="0" err="1">
                    <a:solidFill>
                      <a:srgbClr val="002060"/>
                    </a:solidFill>
                  </a:rPr>
                  <a:t>of</a:t>
                </a:r>
                <a:r>
                  <a:rPr lang="uk-UA" b="1" dirty="0">
                    <a:solidFill>
                      <a:srgbClr val="002060"/>
                    </a:solidFill>
                  </a:rPr>
                  <a:t> </a:t>
                </a:r>
                <a:r>
                  <a:rPr lang="uk-UA" b="1" i="1" dirty="0">
                    <a:solidFill>
                      <a:srgbClr val="002060"/>
                    </a:solidFill>
                  </a:rPr>
                  <a:t>E </a:t>
                </a:r>
                <a:r>
                  <a:rPr lang="uk-UA" b="1" dirty="0">
                    <a:solidFill>
                      <a:srgbClr val="002060"/>
                    </a:solidFill>
                  </a:rPr>
                  <a:t>, </a:t>
                </a:r>
                <a:r>
                  <a:rPr lang="uk-UA" b="1" dirty="0" err="1">
                    <a:solidFill>
                      <a:srgbClr val="002060"/>
                    </a:solidFill>
                  </a:rPr>
                  <a:t>subject</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condition</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total</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i="1" dirty="0">
                    <a:solidFill>
                      <a:srgbClr val="002060"/>
                    </a:solidFill>
                  </a:rPr>
                  <a:t>M </a:t>
                </a:r>
                <a:r>
                  <a:rPr lang="uk-UA" b="1" dirty="0">
                    <a:solidFill>
                      <a:srgbClr val="002060"/>
                    </a:solidFill>
                  </a:rPr>
                  <a:t>= </a:t>
                </a:r>
                <a:r>
                  <a:rPr lang="uk-UA" b="1" dirty="0" err="1">
                    <a:solidFill>
                      <a:srgbClr val="002060"/>
                    </a:solidFill>
                  </a:rPr>
                  <a:t>ò</a:t>
                </a:r>
                <a:r>
                  <a:rPr lang="uk-UA" b="1" i="1" dirty="0" err="1">
                    <a:solidFill>
                      <a:srgbClr val="002060"/>
                    </a:solidFill>
                  </a:rPr>
                  <a:t>dv</a:t>
                </a:r>
                <a:r>
                  <a:rPr lang="uk-UA" b="1" dirty="0" err="1">
                    <a:solidFill>
                      <a:srgbClr val="002060"/>
                    </a:solidFill>
                  </a:rPr>
                  <a:t>r</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fixed</a:t>
                </a:r>
                <a:r>
                  <a:rPr lang="uk-UA" b="1" dirty="0">
                    <a:solidFill>
                      <a:srgbClr val="002060"/>
                    </a:solidFill>
                  </a:rPr>
                  <a:t>. </a:t>
                </a:r>
                <a:r>
                  <a:rPr lang="uk-UA" b="1" dirty="0" err="1">
                    <a:solidFill>
                      <a:srgbClr val="002060"/>
                    </a:solidFill>
                  </a:rPr>
                  <a:t>Assuming</a:t>
                </a:r>
                <a:r>
                  <a:rPr lang="uk-UA" b="1" dirty="0">
                    <a:solidFill>
                      <a:srgbClr val="002060"/>
                    </a:solidFill>
                  </a:rPr>
                  <a:t> </a:t>
                </a:r>
                <a:r>
                  <a:rPr lang="uk-UA" b="1" dirty="0" err="1">
                    <a:solidFill>
                      <a:srgbClr val="002060"/>
                    </a:solidFill>
                  </a:rPr>
                  <a:t>that</a:t>
                </a:r>
                <a:r>
                  <a:rPr lang="uk-UA" b="1" dirty="0">
                    <a:solidFill>
                      <a:srgbClr val="002060"/>
                    </a:solidFill>
                  </a:rPr>
                  <a:t> r </a:t>
                </a:r>
                <a:r>
                  <a:rPr lang="uk-UA" b="1" dirty="0" err="1">
                    <a:solidFill>
                      <a:srgbClr val="002060"/>
                    </a:solidFill>
                  </a:rPr>
                  <a:t>depends</a:t>
                </a:r>
                <a:r>
                  <a:rPr lang="uk-UA" b="1" dirty="0">
                    <a:solidFill>
                      <a:srgbClr val="002060"/>
                    </a:solidFill>
                  </a:rPr>
                  <a:t> </a:t>
                </a:r>
                <a:r>
                  <a:rPr lang="uk-UA" b="1" dirty="0" err="1">
                    <a:solidFill>
                      <a:srgbClr val="002060"/>
                    </a:solidFill>
                  </a:rPr>
                  <a:t>only</a:t>
                </a:r>
                <a:r>
                  <a:rPr lang="uk-UA" b="1" dirty="0">
                    <a:solidFill>
                      <a:srgbClr val="002060"/>
                    </a:solidFill>
                  </a:rPr>
                  <a:t> </a:t>
                </a:r>
                <a:r>
                  <a:rPr lang="uk-UA" b="1" dirty="0" err="1">
                    <a:solidFill>
                      <a:srgbClr val="002060"/>
                    </a:solidFill>
                  </a:rPr>
                  <a:t>on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radial</a:t>
                </a:r>
                <a:r>
                  <a:rPr lang="uk-UA" b="1" dirty="0">
                    <a:solidFill>
                      <a:srgbClr val="002060"/>
                    </a:solidFill>
                  </a:rPr>
                  <a:t> </a:t>
                </a:r>
                <a:r>
                  <a:rPr lang="uk-UA" b="1" dirty="0" err="1">
                    <a:solidFill>
                      <a:srgbClr val="002060"/>
                    </a:solidFill>
                  </a:rPr>
                  <a:t>distance</a:t>
                </a:r>
                <a:r>
                  <a:rPr lang="uk-UA" b="1" dirty="0">
                    <a:solidFill>
                      <a:srgbClr val="002060"/>
                    </a:solidFill>
                  </a:rPr>
                  <a:t> </a:t>
                </a:r>
                <a:r>
                  <a:rPr lang="uk-UA" b="1" i="1" dirty="0">
                    <a:solidFill>
                      <a:srgbClr val="002060"/>
                    </a:solidFill>
                  </a:rPr>
                  <a:t>r </a:t>
                </a:r>
                <a:r>
                  <a:rPr lang="uk-UA" b="1" dirty="0" err="1">
                    <a:solidFill>
                      <a:srgbClr val="002060"/>
                    </a:solidFill>
                  </a:rPr>
                  <a:t>from</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center</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star</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variational</a:t>
                </a:r>
                <a:r>
                  <a:rPr lang="uk-UA" b="1" dirty="0">
                    <a:solidFill>
                      <a:srgbClr val="002060"/>
                    </a:solidFill>
                  </a:rPr>
                  <a:t> </a:t>
                </a:r>
                <a:r>
                  <a:rPr lang="uk-UA" b="1" dirty="0" err="1">
                    <a:solidFill>
                      <a:srgbClr val="002060"/>
                    </a:solidFill>
                  </a:rPr>
                  <a:t>problem</a:t>
                </a:r>
                <a:r>
                  <a:rPr lang="uk-UA" b="1" dirty="0">
                    <a:solidFill>
                      <a:srgbClr val="002060"/>
                    </a:solidFill>
                  </a:rPr>
                  <a:t> </a:t>
                </a:r>
                <a:r>
                  <a:rPr lang="uk-UA" b="1" dirty="0" err="1">
                    <a:solidFill>
                      <a:srgbClr val="002060"/>
                    </a:solidFill>
                  </a:rPr>
                  <a:t>leads</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differential</a:t>
                </a:r>
                <a:r>
                  <a:rPr lang="uk-UA" b="1" dirty="0">
                    <a:solidFill>
                      <a:srgbClr val="002060"/>
                    </a:solidFill>
                  </a:rPr>
                  <a:t> </a:t>
                </a:r>
                <a:r>
                  <a:rPr lang="uk-UA" b="1" dirty="0" err="1">
                    <a:solidFill>
                      <a:srgbClr val="002060"/>
                    </a:solidFill>
                  </a:rPr>
                  <a:t>equation</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gravitational</a:t>
                </a:r>
                <a:r>
                  <a:rPr lang="uk-UA" b="1" dirty="0">
                    <a:solidFill>
                      <a:srgbClr val="002060"/>
                    </a:solidFill>
                  </a:rPr>
                  <a:t> </a:t>
                </a:r>
                <a:r>
                  <a:rPr lang="uk-UA" b="1" dirty="0" err="1">
                    <a:solidFill>
                      <a:srgbClr val="002060"/>
                    </a:solidFill>
                  </a:rPr>
                  <a:t>equilibrium</a:t>
                </a:r>
                <a:r>
                  <a:rPr lang="uk-UA" b="1" dirty="0">
                    <a:solidFill>
                      <a:srgbClr val="002060"/>
                    </a:solidFill>
                  </a:rPr>
                  <a:t>,</a:t>
                </a:r>
              </a:p>
              <a:p>
                <a:pPr algn="just"/>
                <a14:m>
                  <m:oMathPara xmlns:m="http://schemas.openxmlformats.org/officeDocument/2006/math">
                    <m:oMathParaPr>
                      <m:jc m:val="centerGroup"/>
                    </m:oMathParaPr>
                    <m:oMath xmlns:m="http://schemas.openxmlformats.org/officeDocument/2006/math">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𝒅𝑷</m:t>
                          </m:r>
                        </m:num>
                        <m:den>
                          <m:r>
                            <a:rPr lang="uk-UA" b="1" i="1">
                              <a:solidFill>
                                <a:srgbClr val="002060"/>
                              </a:solidFill>
                              <a:latin typeface="Cambria Math" panose="02040503050406030204" pitchFamily="18" charset="0"/>
                            </a:rPr>
                            <m:t>𝒅𝒓</m:t>
                          </m:r>
                        </m:den>
                      </m:f>
                      <m:r>
                        <a:rPr lang="uk-UA" b="1" i="1">
                          <a:solidFill>
                            <a:srgbClr val="002060"/>
                          </a:solidFill>
                          <a:latin typeface="Cambria Math" panose="02040503050406030204" pitchFamily="18" charset="0"/>
                        </a:rPr>
                        <m:t>=−</m:t>
                      </m:r>
                      <m:r>
                        <a:rPr lang="uk-UA" b="1" i="1">
                          <a:solidFill>
                            <a:srgbClr val="002060"/>
                          </a:solidFill>
                          <a:latin typeface="Cambria Math" panose="02040503050406030204" pitchFamily="18" charset="0"/>
                        </a:rPr>
                        <m:t>𝑮</m:t>
                      </m:r>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𝑴</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r>
                            <a:rPr lang="uk-UA" b="1" i="1">
                              <a:solidFill>
                                <a:srgbClr val="002060"/>
                              </a:solidFill>
                              <a:latin typeface="Cambria Math" panose="02040503050406030204" pitchFamily="18" charset="0"/>
                            </a:rPr>
                            <m:t>𝝆</m:t>
                          </m:r>
                          <m:d>
                            <m:dPr>
                              <m:ctrlPr>
                                <a:rPr lang="uk-UA" b="1" i="1">
                                  <a:solidFill>
                                    <a:srgbClr val="002060"/>
                                  </a:solidFill>
                                  <a:latin typeface="Cambria Math" panose="02040503050406030204" pitchFamily="18" charset="0"/>
                                </a:rPr>
                              </m:ctrlPr>
                            </m:dPr>
                            <m:e>
                              <m:r>
                                <a:rPr lang="uk-UA" b="1" i="1">
                                  <a:solidFill>
                                    <a:srgbClr val="002060"/>
                                  </a:solidFill>
                                  <a:latin typeface="Cambria Math" panose="02040503050406030204" pitchFamily="18" charset="0"/>
                                </a:rPr>
                                <m:t>𝒓</m:t>
                              </m:r>
                            </m:e>
                          </m:d>
                        </m:num>
                        <m:den>
                          <m:sSup>
                            <m:sSupPr>
                              <m:ctrlPr>
                                <a:rPr lang="uk-UA" b="1" i="1">
                                  <a:solidFill>
                                    <a:srgbClr val="002060"/>
                                  </a:solidFill>
                                  <a:latin typeface="Cambria Math" panose="02040503050406030204" pitchFamily="18" charset="0"/>
                                </a:rPr>
                              </m:ctrlPr>
                            </m:sSupPr>
                            <m:e>
                              <m:r>
                                <a:rPr lang="uk-UA" b="1" i="1">
                                  <a:solidFill>
                                    <a:srgbClr val="002060"/>
                                  </a:solidFill>
                                  <a:latin typeface="Cambria Math" panose="02040503050406030204" pitchFamily="18" charset="0"/>
                                </a:rPr>
                                <m:t>𝒓</m:t>
                              </m:r>
                            </m:e>
                            <m:sup>
                              <m:r>
                                <a:rPr lang="uk-UA" b="1" i="1">
                                  <a:solidFill>
                                    <a:srgbClr val="002060"/>
                                  </a:solidFill>
                                  <a:latin typeface="Cambria Math" panose="02040503050406030204" pitchFamily="18" charset="0"/>
                                </a:rPr>
                                <m:t>𝟐</m:t>
                              </m:r>
                            </m:sup>
                          </m:sSup>
                        </m:den>
                      </m:f>
                    </m:oMath>
                  </m:oMathPara>
                </a14:m>
                <a:endParaRPr lang="uk-UA" b="1" dirty="0">
                  <a:solidFill>
                    <a:srgbClr val="002060"/>
                  </a:solidFill>
                </a:endParaRPr>
              </a:p>
              <a:p>
                <a:pPr algn="just"/>
                <a:endParaRPr lang="uk-UA" b="1" dirty="0">
                  <a:solidFill>
                    <a:srgbClr val="002060"/>
                  </a:solidFill>
                </a:endParaRPr>
              </a:p>
            </p:txBody>
          </p:sp>
        </mc:Choice>
        <mc:Fallback xmlns="">
          <p:sp>
            <p:nvSpPr>
              <p:cNvPr id="3" name="Підзаголовок 2"/>
              <p:cNvSpPr>
                <a:spLocks noGrp="1" noRot="1" noChangeAspect="1" noMove="1" noResize="1" noEditPoints="1" noAdjustHandles="1" noChangeArrowheads="1" noChangeShapeType="1" noTextEdit="1"/>
              </p:cNvSpPr>
              <p:nvPr>
                <p:ph type="subTitle" idx="1"/>
              </p:nvPr>
            </p:nvSpPr>
            <p:spPr>
              <a:xfrm>
                <a:off x="900545" y="554181"/>
                <a:ext cx="9767455" cy="5763491"/>
              </a:xfrm>
              <a:blipFill rotWithShape="0">
                <a:blip r:embed="rId2"/>
                <a:stretch>
                  <a:fillRect l="-250" t="-1164" r="-250"/>
                </a:stretch>
              </a:blipFill>
            </p:spPr>
            <p:txBody>
              <a:bodyPr/>
              <a:lstStyle/>
              <a:p>
                <a:r>
                  <a:rPr lang="uk-UA">
                    <a:noFill/>
                  </a:rPr>
                  <a:t> </a:t>
                </a:r>
              </a:p>
            </p:txBody>
          </p:sp>
        </mc:Fallback>
      </mc:AlternateContent>
    </p:spTree>
    <p:extLst>
      <p:ext uri="{BB962C8B-B14F-4D97-AF65-F5344CB8AC3E}">
        <p14:creationId xmlns:p14="http://schemas.microsoft.com/office/powerpoint/2010/main" val="2890479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Підзаголовок 2"/>
              <p:cNvSpPr>
                <a:spLocks noGrp="1"/>
              </p:cNvSpPr>
              <p:nvPr>
                <p:ph type="subTitle" idx="1"/>
              </p:nvPr>
            </p:nvSpPr>
            <p:spPr>
              <a:xfrm>
                <a:off x="803564" y="484909"/>
                <a:ext cx="9864436" cy="5874327"/>
              </a:xfrm>
            </p:spPr>
            <p:txBody>
              <a:bodyPr>
                <a:normAutofit fontScale="77500" lnSpcReduction="20000"/>
              </a:bodyPr>
              <a:lstStyle/>
              <a:p>
                <a:pPr algn="just"/>
                <a:r>
                  <a:rPr lang="uk-UA" b="1" dirty="0" smtClean="0">
                    <a:solidFill>
                      <a:srgbClr val="002060"/>
                    </a:solidFill>
                  </a:rPr>
                  <a:t>It</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well</a:t>
                </a:r>
                <a:r>
                  <a:rPr lang="uk-UA" b="1" dirty="0">
                    <a:solidFill>
                      <a:srgbClr val="002060"/>
                    </a:solidFill>
                  </a:rPr>
                  <a:t> </a:t>
                </a:r>
                <a:r>
                  <a:rPr lang="uk-UA" b="1" dirty="0" err="1">
                    <a:solidFill>
                      <a:srgbClr val="002060"/>
                    </a:solidFill>
                  </a:rPr>
                  <a:t>known</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theory</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white</a:t>
                </a:r>
                <a:r>
                  <a:rPr lang="uk-UA" b="1" dirty="0">
                    <a:solidFill>
                      <a:srgbClr val="002060"/>
                    </a:solidFill>
                  </a:rPr>
                  <a:t> </a:t>
                </a:r>
                <a:r>
                  <a:rPr lang="uk-UA" b="1" dirty="0" err="1">
                    <a:solidFill>
                      <a:srgbClr val="002060"/>
                    </a:solidFill>
                  </a:rPr>
                  <a:t>dwarfs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limit</a:t>
                </a:r>
                <a:r>
                  <a:rPr lang="uk-UA" b="1" dirty="0">
                    <a:solidFill>
                      <a:srgbClr val="002060"/>
                    </a:solidFill>
                  </a:rPr>
                  <a:t>) </a:t>
                </a:r>
                <a:r>
                  <a:rPr lang="uk-UA" b="1" dirty="0" err="1">
                    <a:solidFill>
                      <a:srgbClr val="002060"/>
                    </a:solidFill>
                  </a:rPr>
                  <a:t>was</a:t>
                </a:r>
                <a:r>
                  <a:rPr lang="uk-UA" b="1" dirty="0">
                    <a:solidFill>
                      <a:srgbClr val="002060"/>
                    </a:solidFill>
                  </a:rPr>
                  <a:t> </a:t>
                </a:r>
                <a:r>
                  <a:rPr lang="uk-UA" b="1" dirty="0" err="1">
                    <a:solidFill>
                      <a:srgbClr val="002060"/>
                    </a:solidFill>
                  </a:rPr>
                  <a:t>created</a:t>
                </a:r>
                <a:r>
                  <a:rPr lang="uk-UA" b="1" dirty="0">
                    <a:solidFill>
                      <a:srgbClr val="002060"/>
                    </a:solidFill>
                  </a:rPr>
                  <a:t> </a:t>
                </a:r>
                <a:r>
                  <a:rPr lang="uk-UA" b="1" dirty="0" err="1">
                    <a:solidFill>
                      <a:srgbClr val="002060"/>
                    </a:solidFill>
                  </a:rPr>
                  <a:t>by</a:t>
                </a:r>
                <a:r>
                  <a:rPr lang="uk-UA" b="1" dirty="0">
                    <a:solidFill>
                      <a:srgbClr val="002060"/>
                    </a:solidFill>
                  </a:rPr>
                  <a:t> R. </a:t>
                </a:r>
                <a:r>
                  <a:rPr lang="uk-UA" b="1" dirty="0" err="1">
                    <a:solidFill>
                      <a:srgbClr val="002060"/>
                    </a:solidFill>
                  </a:rPr>
                  <a:t>Fowler's</a:t>
                </a:r>
                <a:r>
                  <a:rPr lang="uk-UA" b="1" dirty="0">
                    <a:solidFill>
                      <a:srgbClr val="002060"/>
                    </a:solidFill>
                  </a:rPr>
                  <a:t> </a:t>
                </a:r>
                <a:r>
                  <a:rPr lang="uk-UA" b="1" dirty="0" err="1">
                    <a:solidFill>
                      <a:srgbClr val="002060"/>
                    </a:solidFill>
                  </a:rPr>
                  <a:t>graduate</a:t>
                </a:r>
                <a:r>
                  <a:rPr lang="uk-UA" b="1" dirty="0">
                    <a:solidFill>
                      <a:srgbClr val="002060"/>
                    </a:solidFill>
                  </a:rPr>
                  <a:t> </a:t>
                </a:r>
                <a:r>
                  <a:rPr lang="uk-UA" b="1" dirty="0" err="1">
                    <a:solidFill>
                      <a:srgbClr val="002060"/>
                    </a:solidFill>
                  </a:rPr>
                  <a:t>student</a:t>
                </a:r>
                <a:r>
                  <a:rPr lang="uk-UA" b="1" dirty="0">
                    <a:solidFill>
                      <a:srgbClr val="002060"/>
                    </a:solidFill>
                  </a:rPr>
                  <a:t> S. </a:t>
                </a:r>
                <a:r>
                  <a:rPr lang="uk-UA" b="1" dirty="0" err="1">
                    <a:solidFill>
                      <a:srgbClr val="002060"/>
                    </a:solidFill>
                  </a:rPr>
                  <a:t>Chandrasekhar</a:t>
                </a:r>
                <a:r>
                  <a:rPr lang="uk-UA" b="1" dirty="0">
                    <a:solidFill>
                      <a:srgbClr val="002060"/>
                    </a:solidFill>
                  </a:rPr>
                  <a:t>. </a:t>
                </a:r>
                <a:r>
                  <a:rPr lang="uk-UA" b="1" dirty="0" err="1">
                    <a:solidFill>
                      <a:srgbClr val="002060"/>
                    </a:solidFill>
                  </a:rPr>
                  <a:t>In</a:t>
                </a:r>
                <a:r>
                  <a:rPr lang="uk-UA" b="1" dirty="0">
                    <a:solidFill>
                      <a:srgbClr val="002060"/>
                    </a:solidFill>
                  </a:rPr>
                  <a:t> 1926, R. </a:t>
                </a:r>
                <a:r>
                  <a:rPr lang="uk-UA" b="1" dirty="0" err="1">
                    <a:solidFill>
                      <a:srgbClr val="002060"/>
                    </a:solidFill>
                  </a:rPr>
                  <a:t>Fowler</a:t>
                </a:r>
                <a:r>
                  <a:rPr lang="uk-UA" b="1" dirty="0">
                    <a:solidFill>
                      <a:srgbClr val="002060"/>
                    </a:solidFill>
                  </a:rPr>
                  <a:t> </a:t>
                </a:r>
                <a:r>
                  <a:rPr lang="uk-UA" b="1" dirty="0" err="1">
                    <a:solidFill>
                      <a:srgbClr val="002060"/>
                    </a:solidFill>
                  </a:rPr>
                  <a:t>drew</a:t>
                </a:r>
                <a:r>
                  <a:rPr lang="uk-UA" b="1" dirty="0">
                    <a:solidFill>
                      <a:srgbClr val="002060"/>
                    </a:solidFill>
                  </a:rPr>
                  <a:t> </a:t>
                </a:r>
                <a:r>
                  <a:rPr lang="uk-UA" b="1" dirty="0" err="1">
                    <a:solidFill>
                      <a:srgbClr val="002060"/>
                    </a:solidFill>
                  </a:rPr>
                  <a:t>attention</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fact</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it</a:t>
                </a:r>
                <a:r>
                  <a:rPr lang="uk-UA" b="1" dirty="0">
                    <a:solidFill>
                      <a:srgbClr val="002060"/>
                    </a:solidFill>
                  </a:rPr>
                  <a:t> </a:t>
                </a:r>
                <a:r>
                  <a:rPr lang="uk-UA" b="1" dirty="0" err="1">
                    <a:solidFill>
                      <a:srgbClr val="002060"/>
                    </a:solidFill>
                  </a:rPr>
                  <a:t>is</a:t>
                </a:r>
                <a:r>
                  <a:rPr lang="uk-UA" b="1" dirty="0">
                    <a:solidFill>
                      <a:srgbClr val="002060"/>
                    </a:solidFill>
                  </a:rPr>
                  <a:t> </a:t>
                </a:r>
                <a:r>
                  <a:rPr lang="uk-UA" b="1" dirty="0" err="1">
                    <a:solidFill>
                      <a:srgbClr val="002060"/>
                    </a:solidFill>
                  </a:rPr>
                  <a:t>appropriate</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use</a:t>
                </a:r>
                <a:r>
                  <a:rPr lang="uk-UA" b="1" dirty="0">
                    <a:solidFill>
                      <a:srgbClr val="002060"/>
                    </a:solidFill>
                  </a:rPr>
                  <a:t> </a:t>
                </a:r>
                <a:r>
                  <a:rPr lang="uk-UA" b="1" dirty="0" err="1">
                    <a:solidFill>
                      <a:srgbClr val="002060"/>
                    </a:solidFill>
                  </a:rPr>
                  <a:t>Fermi-Dirac</a:t>
                </a:r>
                <a:r>
                  <a:rPr lang="uk-UA" b="1" dirty="0">
                    <a:solidFill>
                      <a:srgbClr val="002060"/>
                    </a:solidFill>
                  </a:rPr>
                  <a:t> </a:t>
                </a:r>
                <a:r>
                  <a:rPr lang="uk-UA" b="1" dirty="0" err="1">
                    <a:solidFill>
                      <a:srgbClr val="002060"/>
                    </a:solidFill>
                  </a:rPr>
                  <a:t>statistics</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astrophysics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smtClean="0">
                    <a:solidFill>
                      <a:srgbClr val="002060"/>
                    </a:solidFill>
                  </a:rPr>
                  <a:t>stars</a:t>
                </a:r>
                <a:r>
                  <a:rPr lang="uk-UA" b="1" dirty="0" smtClean="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idea</a:t>
                </a:r>
                <a:r>
                  <a:rPr lang="uk-UA" b="1" dirty="0">
                    <a:solidFill>
                      <a:srgbClr val="002060"/>
                    </a:solidFill>
                  </a:rPr>
                  <a:t> </a:t>
                </a:r>
                <a:r>
                  <a:rPr lang="uk-UA" b="1" dirty="0" err="1">
                    <a:solidFill>
                      <a:srgbClr val="002060"/>
                    </a:solidFill>
                  </a:rPr>
                  <a:t>was</a:t>
                </a:r>
                <a:r>
                  <a:rPr lang="uk-UA" b="1" dirty="0">
                    <a:solidFill>
                      <a:srgbClr val="002060"/>
                    </a:solidFill>
                  </a:rPr>
                  <a:t> </a:t>
                </a:r>
                <a:r>
                  <a:rPr lang="uk-UA" b="1" dirty="0" err="1">
                    <a:solidFill>
                      <a:srgbClr val="002060"/>
                    </a:solidFill>
                  </a:rPr>
                  <a:t>implemented</a:t>
                </a:r>
                <a:r>
                  <a:rPr lang="uk-UA" b="1" dirty="0">
                    <a:solidFill>
                      <a:srgbClr val="002060"/>
                    </a:solidFill>
                  </a:rPr>
                  <a:t> </a:t>
                </a:r>
                <a:r>
                  <a:rPr lang="uk-UA" b="1" dirty="0" err="1">
                    <a:solidFill>
                      <a:srgbClr val="002060"/>
                    </a:solidFill>
                  </a:rPr>
                  <a:t>by</a:t>
                </a:r>
                <a:r>
                  <a:rPr lang="uk-UA" b="1" dirty="0">
                    <a:solidFill>
                      <a:srgbClr val="002060"/>
                    </a:solidFill>
                  </a:rPr>
                  <a:t> S. </a:t>
                </a:r>
                <a:r>
                  <a:rPr lang="uk-UA" b="1" dirty="0" err="1">
                    <a:solidFill>
                      <a:srgbClr val="002060"/>
                    </a:solidFill>
                  </a:rPr>
                  <a:t>Chandrasekhar</a:t>
                </a:r>
                <a:r>
                  <a:rPr lang="uk-UA" b="1" dirty="0">
                    <a:solidFill>
                      <a:srgbClr val="002060"/>
                    </a:solidFill>
                  </a:rPr>
                  <a:t> </a:t>
                </a:r>
                <a:r>
                  <a:rPr lang="uk-UA" b="1" dirty="0" err="1">
                    <a:solidFill>
                      <a:srgbClr val="002060"/>
                    </a:solidFill>
                  </a:rPr>
                  <a:t>in</a:t>
                </a:r>
                <a:r>
                  <a:rPr lang="uk-UA" b="1" dirty="0">
                    <a:solidFill>
                      <a:srgbClr val="002060"/>
                    </a:solidFill>
                  </a:rPr>
                  <a:t> </a:t>
                </a:r>
                <a:r>
                  <a:rPr lang="uk-UA" b="1" dirty="0" err="1">
                    <a:solidFill>
                      <a:srgbClr val="002060"/>
                    </a:solidFill>
                  </a:rPr>
                  <a:t>his</a:t>
                </a:r>
                <a:r>
                  <a:rPr lang="uk-UA" b="1" dirty="0">
                    <a:solidFill>
                      <a:srgbClr val="002060"/>
                    </a:solidFill>
                  </a:rPr>
                  <a:t> </a:t>
                </a:r>
                <a:r>
                  <a:rPr lang="uk-UA" b="1" dirty="0" err="1">
                    <a:solidFill>
                      <a:srgbClr val="002060"/>
                    </a:solidFill>
                  </a:rPr>
                  <a:t>polytro</a:t>
                </a:r>
                <a:r>
                  <a:rPr lang="en-US" b="1" dirty="0">
                    <a:solidFill>
                      <a:srgbClr val="002060"/>
                    </a:solidFill>
                  </a:rPr>
                  <a:t>p</a:t>
                </a:r>
                <a:r>
                  <a:rPr lang="uk-UA" b="1" dirty="0" err="1">
                    <a:solidFill>
                      <a:srgbClr val="002060"/>
                    </a:solidFill>
                  </a:rPr>
                  <a:t>ic</a:t>
                </a:r>
                <a:r>
                  <a:rPr lang="uk-UA" b="1" dirty="0">
                    <a:solidFill>
                      <a:srgbClr val="002060"/>
                    </a:solidFill>
                  </a:rPr>
                  <a:t> </a:t>
                </a:r>
                <a:r>
                  <a:rPr lang="uk-UA" b="1" dirty="0" err="1">
                    <a:solidFill>
                      <a:srgbClr val="002060"/>
                    </a:solidFill>
                  </a:rPr>
                  <a:t>theory</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white</a:t>
                </a:r>
                <a:r>
                  <a:rPr lang="uk-UA" b="1" dirty="0">
                    <a:solidFill>
                      <a:srgbClr val="002060"/>
                    </a:solidFill>
                  </a:rPr>
                  <a:t> </a:t>
                </a:r>
                <a:r>
                  <a:rPr lang="uk-UA" b="1" dirty="0" err="1" smtClean="0">
                    <a:solidFill>
                      <a:srgbClr val="002060"/>
                    </a:solidFill>
                  </a:rPr>
                  <a:t>dwarfs</a:t>
                </a:r>
                <a:r>
                  <a:rPr lang="en-US" b="1" dirty="0" smtClean="0">
                    <a:solidFill>
                      <a:srgbClr val="002060"/>
                    </a:solidFill>
                  </a:rPr>
                  <a:t>.</a:t>
                </a:r>
                <a:endParaRPr lang="uk-UA" b="1" dirty="0">
                  <a:solidFill>
                    <a:srgbClr val="002060"/>
                  </a:solidFill>
                </a:endParaRPr>
              </a:p>
              <a:p>
                <a:pPr algn="just"/>
                <a:r>
                  <a:rPr lang="uk-UA" b="1" dirty="0" err="1">
                    <a:solidFill>
                      <a:srgbClr val="002060"/>
                    </a:solidFill>
                  </a:rPr>
                  <a:t>Calculated</a:t>
                </a:r>
                <a:r>
                  <a:rPr lang="uk-UA" b="1" dirty="0">
                    <a:solidFill>
                      <a:srgbClr val="002060"/>
                    </a:solidFill>
                  </a:rPr>
                  <a:t> </a:t>
                </a:r>
                <a:r>
                  <a:rPr lang="uk-UA" b="1" dirty="0" err="1">
                    <a:solidFill>
                      <a:srgbClr val="002060"/>
                    </a:solidFill>
                  </a:rPr>
                  <a:t>values</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limit</a:t>
                </a:r>
                <a:r>
                  <a:rPr lang="uk-UA" b="1" dirty="0">
                    <a:solidFill>
                      <a:srgbClr val="002060"/>
                    </a:solidFill>
                  </a:rPr>
                  <a:t> </a:t>
                </a:r>
                <a:r>
                  <a:rPr lang="uk-UA" b="1" dirty="0" err="1">
                    <a:solidFill>
                      <a:srgbClr val="002060"/>
                    </a:solidFill>
                  </a:rPr>
                  <a:t>vary</a:t>
                </a:r>
                <a:r>
                  <a:rPr lang="uk-UA" b="1" dirty="0">
                    <a:solidFill>
                      <a:srgbClr val="002060"/>
                    </a:solidFill>
                  </a:rPr>
                  <a:t> </a:t>
                </a:r>
                <a:r>
                  <a:rPr lang="uk-UA" b="1" dirty="0" err="1">
                    <a:solidFill>
                      <a:srgbClr val="002060"/>
                    </a:solidFill>
                  </a:rPr>
                  <a:t>depending</a:t>
                </a:r>
                <a:r>
                  <a:rPr lang="uk-UA" b="1" dirty="0">
                    <a:solidFill>
                      <a:srgbClr val="002060"/>
                    </a:solidFill>
                  </a:rPr>
                  <a:t> </a:t>
                </a:r>
                <a:r>
                  <a:rPr lang="uk-UA" b="1" dirty="0" err="1">
                    <a:solidFill>
                      <a:srgbClr val="002060"/>
                    </a:solidFill>
                  </a:rPr>
                  <a:t>on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hlinkClick r:id="rId2" tooltip="Atomic nucleus"/>
                  </a:rPr>
                  <a:t>nuclear</a:t>
                </a:r>
                <a:r>
                  <a:rPr lang="uk-UA" b="1" dirty="0">
                    <a:solidFill>
                      <a:srgbClr val="002060"/>
                    </a:solidFill>
                  </a:rPr>
                  <a:t> </a:t>
                </a:r>
                <a:r>
                  <a:rPr lang="uk-UA" b="1" dirty="0" err="1">
                    <a:solidFill>
                      <a:srgbClr val="002060"/>
                    </a:solidFill>
                  </a:rPr>
                  <a:t>composition</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mass</a:t>
                </a:r>
                <a:r>
                  <a:rPr lang="uk-UA" b="1" dirty="0">
                    <a:solidFill>
                      <a:srgbClr val="002060"/>
                    </a:solidFill>
                  </a:rPr>
                  <a:t>. </a:t>
                </a:r>
                <a:r>
                  <a:rPr lang="uk-UA" b="1" dirty="0" err="1">
                    <a:solidFill>
                      <a:srgbClr val="002060"/>
                    </a:solidFill>
                  </a:rPr>
                  <a:t>Chandrasekhar</a:t>
                </a:r>
                <a:r>
                  <a:rPr lang="en-US" b="1" dirty="0">
                    <a:solidFill>
                      <a:srgbClr val="002060"/>
                    </a:solidFill>
                  </a:rPr>
                  <a:t> </a:t>
                </a:r>
                <a:r>
                  <a:rPr lang="uk-UA" b="1" dirty="0" err="1" smtClean="0">
                    <a:solidFill>
                      <a:srgbClr val="002060"/>
                    </a:solidFill>
                  </a:rPr>
                  <a:t>gives</a:t>
                </a:r>
                <a:r>
                  <a:rPr lang="uk-UA" b="1" dirty="0" smtClean="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following</a:t>
                </a:r>
                <a:r>
                  <a:rPr lang="uk-UA" b="1" dirty="0">
                    <a:solidFill>
                      <a:srgbClr val="002060"/>
                    </a:solidFill>
                  </a:rPr>
                  <a:t> </a:t>
                </a:r>
                <a:r>
                  <a:rPr lang="uk-UA" b="1" dirty="0" err="1">
                    <a:solidFill>
                      <a:srgbClr val="002060"/>
                    </a:solidFill>
                  </a:rPr>
                  <a:t>expression</a:t>
                </a:r>
                <a:r>
                  <a:rPr lang="uk-UA" b="1" dirty="0">
                    <a:solidFill>
                      <a:srgbClr val="002060"/>
                    </a:solidFill>
                  </a:rPr>
                  <a:t>, </a:t>
                </a:r>
                <a:r>
                  <a:rPr lang="uk-UA" b="1" dirty="0" err="1">
                    <a:solidFill>
                      <a:srgbClr val="002060"/>
                    </a:solidFill>
                  </a:rPr>
                  <a:t>based</a:t>
                </a:r>
                <a:r>
                  <a:rPr lang="uk-UA" b="1" dirty="0">
                    <a:solidFill>
                      <a:srgbClr val="002060"/>
                    </a:solidFill>
                  </a:rPr>
                  <a:t> </a:t>
                </a:r>
                <a:r>
                  <a:rPr lang="uk-UA" b="1" dirty="0" err="1">
                    <a:solidFill>
                      <a:srgbClr val="002060"/>
                    </a:solidFill>
                  </a:rPr>
                  <a:t>on</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hlinkClick r:id="rId3" tooltip="Equation of state"/>
                  </a:rPr>
                  <a:t>equation</a:t>
                </a:r>
                <a:r>
                  <a:rPr lang="uk-UA" b="1" dirty="0">
                    <a:solidFill>
                      <a:srgbClr val="002060"/>
                    </a:solidFill>
                    <a:hlinkClick r:id="rId3" tooltip="Equation of state"/>
                  </a:rPr>
                  <a:t> </a:t>
                </a:r>
                <a:r>
                  <a:rPr lang="uk-UA" b="1" dirty="0" err="1">
                    <a:solidFill>
                      <a:srgbClr val="002060"/>
                    </a:solidFill>
                    <a:hlinkClick r:id="rId3" tooltip="Equation of state"/>
                  </a:rPr>
                  <a:t>of</a:t>
                </a:r>
                <a:r>
                  <a:rPr lang="uk-UA" b="1" dirty="0">
                    <a:solidFill>
                      <a:srgbClr val="002060"/>
                    </a:solidFill>
                    <a:hlinkClick r:id="rId3" tooltip="Equation of state"/>
                  </a:rPr>
                  <a:t> </a:t>
                </a:r>
                <a:r>
                  <a:rPr lang="uk-UA" b="1" dirty="0" err="1">
                    <a:solidFill>
                      <a:srgbClr val="002060"/>
                    </a:solidFill>
                    <a:hlinkClick r:id="rId3" tooltip="Equation of state"/>
                  </a:rPr>
                  <a:t>state</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an</a:t>
                </a:r>
                <a:r>
                  <a:rPr lang="uk-UA" b="1" dirty="0">
                    <a:solidFill>
                      <a:srgbClr val="002060"/>
                    </a:solidFill>
                  </a:rPr>
                  <a:t> </a:t>
                </a:r>
                <a:r>
                  <a:rPr lang="uk-UA" b="1" dirty="0" err="1">
                    <a:solidFill>
                      <a:srgbClr val="002060"/>
                    </a:solidFill>
                  </a:rPr>
                  <a:t>ideal</a:t>
                </a:r>
                <a:r>
                  <a:rPr lang="uk-UA" b="1" dirty="0">
                    <a:solidFill>
                      <a:srgbClr val="002060"/>
                    </a:solidFill>
                  </a:rPr>
                  <a:t> </a:t>
                </a:r>
                <a:r>
                  <a:rPr lang="uk-UA" b="1" dirty="0" err="1">
                    <a:solidFill>
                      <a:srgbClr val="002060"/>
                    </a:solidFill>
                    <a:hlinkClick r:id="rId4" tooltip="Fermi gas"/>
                  </a:rPr>
                  <a:t>Fermi</a:t>
                </a:r>
                <a:r>
                  <a:rPr lang="uk-UA" b="1" dirty="0">
                    <a:solidFill>
                      <a:srgbClr val="002060"/>
                    </a:solidFill>
                    <a:hlinkClick r:id="rId4" tooltip="Fermi gas"/>
                  </a:rPr>
                  <a:t> </a:t>
                </a:r>
                <a:r>
                  <a:rPr lang="uk-UA" b="1" dirty="0" err="1">
                    <a:solidFill>
                      <a:srgbClr val="002060"/>
                    </a:solidFill>
                    <a:hlinkClick r:id="rId4" tooltip="Fermi gas"/>
                  </a:rPr>
                  <a:t>gas</a:t>
                </a:r>
                <a:r>
                  <a:rPr lang="uk-UA" b="1" dirty="0">
                    <a:solidFill>
                      <a:srgbClr val="002060"/>
                    </a:solidFill>
                  </a:rPr>
                  <a:t>:</a:t>
                </a:r>
              </a:p>
              <a:p>
                <a14:m>
                  <m:oMath xmlns:m="http://schemas.openxmlformats.org/officeDocument/2006/math">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𝑴</m:t>
                        </m:r>
                      </m:e>
                      <m:sub>
                        <m:r>
                          <a:rPr lang="en-US" b="1" i="1">
                            <a:solidFill>
                              <a:srgbClr val="002060"/>
                            </a:solidFill>
                            <a:latin typeface="Cambria Math" panose="02040503050406030204" pitchFamily="18" charset="0"/>
                          </a:rPr>
                          <m:t>𝒍𝒊𝒎𝒊𝒕</m:t>
                        </m:r>
                      </m:sub>
                    </m:sSub>
                    <m:r>
                      <a:rPr lang="en-US" b="1" i="1">
                        <a:solidFill>
                          <a:srgbClr val="002060"/>
                        </a:solidFill>
                        <a:latin typeface="Cambria Math" panose="02040503050406030204" pitchFamily="18" charset="0"/>
                      </a:rPr>
                      <m:t>=</m:t>
                    </m:r>
                    <m:f>
                      <m:fPr>
                        <m:ctrlPr>
                          <a:rPr lang="uk-UA" b="1" i="1">
                            <a:solidFill>
                              <a:srgbClr val="002060"/>
                            </a:solidFill>
                            <a:latin typeface="Cambria Math" panose="02040503050406030204" pitchFamily="18" charset="0"/>
                          </a:rPr>
                        </m:ctrlPr>
                      </m:fPr>
                      <m:num>
                        <m:sSubSup>
                          <m:sSubSupPr>
                            <m:ctrlPr>
                              <a:rPr lang="uk-UA" b="1" i="1">
                                <a:solidFill>
                                  <a:srgbClr val="002060"/>
                                </a:solidFill>
                                <a:latin typeface="Cambria Math" panose="02040503050406030204" pitchFamily="18" charset="0"/>
                              </a:rPr>
                            </m:ctrlPr>
                          </m:sSubSupPr>
                          <m:e>
                            <m:r>
                              <a:rPr lang="en-US" b="1" i="1">
                                <a:solidFill>
                                  <a:srgbClr val="002060"/>
                                </a:solidFill>
                                <a:latin typeface="Cambria Math" panose="02040503050406030204" pitchFamily="18" charset="0"/>
                              </a:rPr>
                              <m:t>𝝎</m:t>
                            </m:r>
                          </m:e>
                          <m:sub>
                            <m:r>
                              <a:rPr lang="en-US" b="1" i="1">
                                <a:solidFill>
                                  <a:srgbClr val="002060"/>
                                </a:solidFill>
                                <a:latin typeface="Cambria Math" panose="02040503050406030204" pitchFamily="18" charset="0"/>
                              </a:rPr>
                              <m:t>𝟑</m:t>
                            </m:r>
                          </m:sub>
                          <m:sup>
                            <m:r>
                              <a:rPr lang="en-US" b="1" i="1">
                                <a:solidFill>
                                  <a:srgbClr val="002060"/>
                                </a:solidFill>
                                <a:latin typeface="Cambria Math" panose="02040503050406030204" pitchFamily="18" charset="0"/>
                              </a:rPr>
                              <m:t>𝟎</m:t>
                            </m:r>
                          </m:sup>
                        </m:sSubSup>
                      </m:num>
                      <m:den>
                        <m:r>
                          <a:rPr lang="en-US" b="1" i="1">
                            <a:solidFill>
                              <a:srgbClr val="002060"/>
                            </a:solidFill>
                            <a:latin typeface="Cambria Math" panose="02040503050406030204" pitchFamily="18" charset="0"/>
                          </a:rPr>
                          <m:t>𝟐</m:t>
                        </m:r>
                      </m:den>
                    </m:f>
                    <m:sSup>
                      <m:sSupPr>
                        <m:ctrlPr>
                          <a:rPr lang="uk-UA" b="1" i="1">
                            <a:solidFill>
                              <a:srgbClr val="002060"/>
                            </a:solidFill>
                            <a:latin typeface="Cambria Math" panose="02040503050406030204" pitchFamily="18" charset="0"/>
                          </a:rPr>
                        </m:ctrlPr>
                      </m:sSupPr>
                      <m:e>
                        <m:d>
                          <m:dPr>
                            <m:ctrlPr>
                              <a:rPr lang="uk-UA" b="1" i="1">
                                <a:solidFill>
                                  <a:srgbClr val="002060"/>
                                </a:solidFill>
                                <a:latin typeface="Cambria Math" panose="02040503050406030204" pitchFamily="18" charset="0"/>
                              </a:rPr>
                            </m:ctrlPr>
                          </m:dPr>
                          <m:e>
                            <m:f>
                              <m:fPr>
                                <m:ctrlPr>
                                  <a:rPr lang="uk-UA" b="1" i="1">
                                    <a:solidFill>
                                      <a:srgbClr val="002060"/>
                                    </a:solidFill>
                                    <a:latin typeface="Cambria Math" panose="02040503050406030204" pitchFamily="18" charset="0"/>
                                  </a:rPr>
                                </m:ctrlPr>
                              </m:fPr>
                              <m:num>
                                <m:r>
                                  <a:rPr lang="uk-UA" b="1" i="1">
                                    <a:solidFill>
                                      <a:srgbClr val="002060"/>
                                    </a:solidFill>
                                    <a:latin typeface="Cambria Math" panose="02040503050406030204" pitchFamily="18" charset="0"/>
                                  </a:rPr>
                                  <m:t>ℏ</m:t>
                                </m:r>
                                <m:r>
                                  <a:rPr lang="uk-UA" b="1" i="1">
                                    <a:solidFill>
                                      <a:srgbClr val="002060"/>
                                    </a:solidFill>
                                    <a:latin typeface="Cambria Math" panose="02040503050406030204" pitchFamily="18" charset="0"/>
                                  </a:rPr>
                                  <m:t>𝒄</m:t>
                                </m:r>
                              </m:num>
                              <m:den>
                                <m:r>
                                  <a:rPr lang="en-US" b="1" i="1">
                                    <a:solidFill>
                                      <a:srgbClr val="002060"/>
                                    </a:solidFill>
                                    <a:latin typeface="Cambria Math" panose="02040503050406030204" pitchFamily="18" charset="0"/>
                                  </a:rPr>
                                  <m:t>𝑮</m:t>
                                </m:r>
                              </m:den>
                            </m:f>
                          </m:e>
                        </m:d>
                      </m:e>
                      <m:sup>
                        <m:f>
                          <m:fPr>
                            <m:type m:val="skw"/>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𝟑</m:t>
                            </m:r>
                          </m:num>
                          <m:den>
                            <m:r>
                              <a:rPr lang="en-US" b="1" i="1">
                                <a:solidFill>
                                  <a:srgbClr val="002060"/>
                                </a:solidFill>
                                <a:latin typeface="Cambria Math" panose="02040503050406030204" pitchFamily="18" charset="0"/>
                              </a:rPr>
                              <m:t>𝟐</m:t>
                            </m:r>
                          </m:den>
                        </m:f>
                      </m:sup>
                    </m:sSup>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𝟏</m:t>
                        </m:r>
                      </m:num>
                      <m:den>
                        <m:sSup>
                          <m:sSupPr>
                            <m:ctrlPr>
                              <a:rPr lang="uk-UA" b="1" i="1">
                                <a:solidFill>
                                  <a:srgbClr val="002060"/>
                                </a:solidFill>
                                <a:latin typeface="Cambria Math" panose="02040503050406030204" pitchFamily="18" charset="0"/>
                              </a:rPr>
                            </m:ctrlPr>
                          </m:sSupPr>
                          <m:e>
                            <m:d>
                              <m:dPr>
                                <m:ctrlPr>
                                  <a:rPr lang="uk-UA" b="1" i="1">
                                    <a:solidFill>
                                      <a:srgbClr val="002060"/>
                                    </a:solidFill>
                                    <a:latin typeface="Cambria Math" panose="02040503050406030204" pitchFamily="18" charset="0"/>
                                  </a:rPr>
                                </m:ctrlPr>
                              </m:dPr>
                              <m:e>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𝝁</m:t>
                                    </m:r>
                                  </m:e>
                                  <m:sub>
                                    <m:r>
                                      <a:rPr lang="en-US" b="1" i="1">
                                        <a:solidFill>
                                          <a:srgbClr val="002060"/>
                                        </a:solidFill>
                                        <a:latin typeface="Cambria Math" panose="02040503050406030204" pitchFamily="18" charset="0"/>
                                      </a:rPr>
                                      <m:t>𝒆</m:t>
                                    </m:r>
                                  </m:sub>
                                </m:sSub>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𝑯</m:t>
                                    </m:r>
                                  </m:sub>
                                </m:sSub>
                              </m:e>
                            </m:d>
                          </m:e>
                          <m:sup>
                            <m:r>
                              <a:rPr lang="en-US" b="1" i="1">
                                <a:solidFill>
                                  <a:srgbClr val="002060"/>
                                </a:solidFill>
                                <a:latin typeface="Cambria Math" panose="02040503050406030204" pitchFamily="18" charset="0"/>
                              </a:rPr>
                              <m:t>𝟐</m:t>
                            </m:r>
                          </m:sup>
                        </m:sSup>
                      </m:den>
                    </m:f>
                  </m:oMath>
                </a14:m>
                <a:r>
                  <a:rPr lang="en-US" b="1" dirty="0">
                    <a:solidFill>
                      <a:srgbClr val="002060"/>
                    </a:solidFill>
                  </a:rPr>
                  <a:t>,    (1)</a:t>
                </a:r>
                <a:endParaRPr lang="uk-UA" b="1" dirty="0">
                  <a:solidFill>
                    <a:srgbClr val="002060"/>
                  </a:solidFill>
                </a:endParaRPr>
              </a:p>
              <a:p>
                <a:pPr algn="just"/>
                <a:r>
                  <a:rPr lang="en-US" b="1" dirty="0">
                    <a:solidFill>
                      <a:srgbClr val="002060"/>
                    </a:solidFill>
                  </a:rPr>
                  <a:t>where:  </a:t>
                </a:r>
                <a:r>
                  <a:rPr lang="en-US" b="1" i="1" dirty="0">
                    <a:solidFill>
                      <a:srgbClr val="002060"/>
                    </a:solidFill>
                  </a:rPr>
                  <a:t>ħ</a:t>
                </a:r>
                <a:r>
                  <a:rPr lang="en-US" b="1" dirty="0">
                    <a:solidFill>
                      <a:srgbClr val="002060"/>
                    </a:solidFill>
                  </a:rPr>
                  <a:t> is the Dirac or </a:t>
                </a:r>
                <a:r>
                  <a:rPr lang="en-US" b="1" dirty="0">
                    <a:solidFill>
                      <a:srgbClr val="002060"/>
                    </a:solidFill>
                    <a:hlinkClick r:id="rId5" tooltip="Reduced Planck constant"/>
                  </a:rPr>
                  <a:t>reduced Planck constant</a:t>
                </a:r>
                <a:r>
                  <a:rPr lang="en-US" b="1" dirty="0">
                    <a:solidFill>
                      <a:srgbClr val="002060"/>
                    </a:solidFill>
                  </a:rPr>
                  <a:t>; </a:t>
                </a:r>
                <a:r>
                  <a:rPr lang="en-US" b="1" i="1" dirty="0">
                    <a:solidFill>
                      <a:srgbClr val="002060"/>
                    </a:solidFill>
                  </a:rPr>
                  <a:t>c</a:t>
                </a:r>
                <a:r>
                  <a:rPr lang="en-US" b="1" dirty="0">
                    <a:solidFill>
                      <a:srgbClr val="002060"/>
                    </a:solidFill>
                  </a:rPr>
                  <a:t> is the </a:t>
                </a:r>
                <a:r>
                  <a:rPr lang="en-US" b="1" dirty="0">
                    <a:solidFill>
                      <a:srgbClr val="002060"/>
                    </a:solidFill>
                    <a:hlinkClick r:id="rId6" tooltip="Speed of light"/>
                  </a:rPr>
                  <a:t>speed of light</a:t>
                </a:r>
                <a:r>
                  <a:rPr lang="en-US" b="1" dirty="0">
                    <a:solidFill>
                      <a:srgbClr val="002060"/>
                    </a:solidFill>
                  </a:rPr>
                  <a:t>; </a:t>
                </a:r>
                <a:r>
                  <a:rPr lang="en-US" b="1" i="1" dirty="0" err="1">
                    <a:solidFill>
                      <a:srgbClr val="002060"/>
                    </a:solidFill>
                  </a:rPr>
                  <a:t>μ</a:t>
                </a:r>
                <a:r>
                  <a:rPr lang="en-US" b="1" baseline="-25000" dirty="0" err="1">
                    <a:solidFill>
                      <a:srgbClr val="002060"/>
                    </a:solidFill>
                  </a:rPr>
                  <a:t>e</a:t>
                </a:r>
                <a:r>
                  <a:rPr lang="en-US" b="1" dirty="0">
                    <a:solidFill>
                      <a:srgbClr val="002060"/>
                    </a:solidFill>
                  </a:rPr>
                  <a:t> is the average </a:t>
                </a:r>
                <a:r>
                  <a:rPr lang="en-US" b="1" dirty="0">
                    <a:solidFill>
                      <a:srgbClr val="002060"/>
                    </a:solidFill>
                    <a:hlinkClick r:id="rId7" tooltip="Molecular weight"/>
                  </a:rPr>
                  <a:t>molecular weight</a:t>
                </a:r>
                <a:r>
                  <a:rPr lang="en-US" b="1" dirty="0">
                    <a:solidFill>
                      <a:srgbClr val="002060"/>
                    </a:solidFill>
                  </a:rPr>
                  <a:t> per electron, which depends upon the chemical composition of the star; </a:t>
                </a:r>
                <a:r>
                  <a:rPr lang="en-US" b="1" i="1" dirty="0" err="1">
                    <a:solidFill>
                      <a:srgbClr val="002060"/>
                    </a:solidFill>
                  </a:rPr>
                  <a:t>m</a:t>
                </a:r>
                <a:r>
                  <a:rPr lang="en-US" b="1" baseline="-25000" dirty="0" err="1">
                    <a:solidFill>
                      <a:srgbClr val="002060"/>
                    </a:solidFill>
                  </a:rPr>
                  <a:t>H</a:t>
                </a:r>
                <a:r>
                  <a:rPr lang="en-US" b="1" baseline="-25000" dirty="0">
                    <a:solidFill>
                      <a:srgbClr val="002060"/>
                    </a:solidFill>
                  </a:rPr>
                  <a:t> </a:t>
                </a:r>
                <a:r>
                  <a:rPr lang="en-US" b="1" dirty="0">
                    <a:solidFill>
                      <a:srgbClr val="002060"/>
                    </a:solidFill>
                  </a:rPr>
                  <a:t>is the mass of the </a:t>
                </a:r>
                <a:r>
                  <a:rPr lang="en-US" b="1" dirty="0">
                    <a:solidFill>
                      <a:srgbClr val="002060"/>
                    </a:solidFill>
                    <a:hlinkClick r:id="rId8" tooltip="Hydrogen"/>
                  </a:rPr>
                  <a:t>hydrogen</a:t>
                </a:r>
                <a:r>
                  <a:rPr lang="en-US" b="1" dirty="0">
                    <a:solidFill>
                      <a:srgbClr val="002060"/>
                    </a:solidFill>
                  </a:rPr>
                  <a:t> atom; </a:t>
                </a:r>
                <a14:m>
                  <m:oMath xmlns:m="http://schemas.openxmlformats.org/officeDocument/2006/math">
                    <m:sSubSup>
                      <m:sSubSupPr>
                        <m:ctrlPr>
                          <a:rPr lang="uk-UA" b="1" i="1">
                            <a:solidFill>
                              <a:srgbClr val="002060"/>
                            </a:solidFill>
                            <a:latin typeface="Cambria Math" panose="02040503050406030204" pitchFamily="18" charset="0"/>
                          </a:rPr>
                        </m:ctrlPr>
                      </m:sSubSupPr>
                      <m:e>
                        <m:r>
                          <a:rPr lang="en-US" b="1" i="1">
                            <a:solidFill>
                              <a:srgbClr val="002060"/>
                            </a:solidFill>
                            <a:latin typeface="Cambria Math" panose="02040503050406030204" pitchFamily="18" charset="0"/>
                          </a:rPr>
                          <m:t>𝝎</m:t>
                        </m:r>
                      </m:e>
                      <m:sub>
                        <m:r>
                          <a:rPr lang="en-US" b="1" i="1">
                            <a:solidFill>
                              <a:srgbClr val="002060"/>
                            </a:solidFill>
                            <a:latin typeface="Cambria Math" panose="02040503050406030204" pitchFamily="18" charset="0"/>
                          </a:rPr>
                          <m:t>𝟑</m:t>
                        </m:r>
                      </m:sub>
                      <m:sup>
                        <m:r>
                          <a:rPr lang="en-US" b="1" i="1">
                            <a:solidFill>
                              <a:srgbClr val="002060"/>
                            </a:solidFill>
                            <a:latin typeface="Cambria Math" panose="02040503050406030204" pitchFamily="18" charset="0"/>
                          </a:rPr>
                          <m:t>𝟎</m:t>
                        </m:r>
                      </m:sup>
                    </m:sSubSup>
                    <m:r>
                      <a:rPr lang="en-US" b="1" i="1">
                        <a:solidFill>
                          <a:srgbClr val="002060"/>
                        </a:solidFill>
                        <a:latin typeface="Cambria Math" panose="02040503050406030204" pitchFamily="18" charset="0"/>
                      </a:rPr>
                      <m:t> ≈</m:t>
                    </m:r>
                  </m:oMath>
                </a14:m>
                <a:r>
                  <a:rPr lang="en-US" b="1" dirty="0">
                    <a:solidFill>
                      <a:srgbClr val="002060"/>
                    </a:solidFill>
                  </a:rPr>
                  <a:t> </a:t>
                </a:r>
                <a14:m>
                  <m:oMath xmlns:m="http://schemas.openxmlformats.org/officeDocument/2006/math">
                    <m:r>
                      <a:rPr lang="en-US" b="1" i="1">
                        <a:solidFill>
                          <a:srgbClr val="002060"/>
                        </a:solidFill>
                        <a:latin typeface="Cambria Math" panose="02040503050406030204" pitchFamily="18" charset="0"/>
                      </a:rPr>
                      <m:t>𝟐</m:t>
                    </m:r>
                    <m:r>
                      <a:rPr lang="en-US" b="1" i="1">
                        <a:solidFill>
                          <a:srgbClr val="002060"/>
                        </a:solidFill>
                        <a:latin typeface="Cambria Math" panose="02040503050406030204" pitchFamily="18" charset="0"/>
                      </a:rPr>
                      <m:t>.</m:t>
                    </m:r>
                    <m:r>
                      <a:rPr lang="en-US" b="1" i="1">
                        <a:solidFill>
                          <a:srgbClr val="002060"/>
                        </a:solidFill>
                        <a:latin typeface="Cambria Math" panose="02040503050406030204" pitchFamily="18" charset="0"/>
                      </a:rPr>
                      <m:t>𝟎𝟏𝟖𝟐𝟑𝟔</m:t>
                    </m:r>
                    <m:r>
                      <a:rPr lang="en-US" b="1" i="1">
                        <a:solidFill>
                          <a:srgbClr val="002060"/>
                        </a:solidFill>
                        <a:latin typeface="Cambria Math" panose="02040503050406030204" pitchFamily="18" charset="0"/>
                      </a:rPr>
                      <m:t> </m:t>
                    </m:r>
                  </m:oMath>
                </a14:m>
                <a:r>
                  <a:rPr lang="en-US" b="1" dirty="0">
                    <a:solidFill>
                      <a:srgbClr val="002060"/>
                    </a:solidFill>
                  </a:rPr>
                  <a:t>is a constant connected with the solution to the </a:t>
                </a:r>
                <a:r>
                  <a:rPr lang="en-US" b="1" dirty="0">
                    <a:solidFill>
                      <a:srgbClr val="002060"/>
                    </a:solidFill>
                    <a:hlinkClick r:id="rId9" tooltip="Lane–Emden equation"/>
                  </a:rPr>
                  <a:t>Lane–Emden </a:t>
                </a:r>
                <a:r>
                  <a:rPr lang="en-US" b="1" dirty="0" smtClean="0">
                    <a:solidFill>
                      <a:srgbClr val="002060"/>
                    </a:solidFill>
                    <a:hlinkClick r:id="rId9" tooltip="Lane–Emden equation"/>
                  </a:rPr>
                  <a:t>equation</a:t>
                </a:r>
                <a:endParaRPr lang="uk-UA" b="1" dirty="0">
                  <a:solidFill>
                    <a:srgbClr val="002060"/>
                  </a:solidFill>
                </a:endParaRPr>
              </a:p>
              <a:p>
                <a:pPr algn="just"/>
                <a:r>
                  <a:rPr lang="en-US" b="1" dirty="0">
                    <a:solidFill>
                      <a:srgbClr val="002060"/>
                    </a:solidFill>
                  </a:rPr>
                  <a:t>As </a:t>
                </a:r>
                <a14:m>
                  <m:oMath xmlns:m="http://schemas.openxmlformats.org/officeDocument/2006/math">
                    <m:sSup>
                      <m:sSupPr>
                        <m:ctrlPr>
                          <a:rPr lang="uk-UA" b="1" i="1">
                            <a:solidFill>
                              <a:srgbClr val="002060"/>
                            </a:solidFill>
                            <a:latin typeface="Cambria Math" panose="02040503050406030204" pitchFamily="18" charset="0"/>
                          </a:rPr>
                        </m:ctrlPr>
                      </m:sSupPr>
                      <m:e>
                        <m:d>
                          <m:dPr>
                            <m:ctrlPr>
                              <a:rPr lang="uk-UA" b="1" i="1">
                                <a:solidFill>
                                  <a:srgbClr val="002060"/>
                                </a:solidFill>
                                <a:latin typeface="Cambria Math" panose="02040503050406030204" pitchFamily="18" charset="0"/>
                              </a:rPr>
                            </m:ctrlPr>
                          </m:dPr>
                          <m:e>
                            <m:f>
                              <m:fPr>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ℏ</m:t>
                                </m:r>
                                <m:r>
                                  <a:rPr lang="en-US" b="1" i="1">
                                    <a:solidFill>
                                      <a:srgbClr val="002060"/>
                                    </a:solidFill>
                                    <a:latin typeface="Cambria Math" panose="02040503050406030204" pitchFamily="18" charset="0"/>
                                  </a:rPr>
                                  <m:t>𝒄</m:t>
                                </m:r>
                              </m:num>
                              <m:den>
                                <m:r>
                                  <a:rPr lang="en-US" b="1" i="1">
                                    <a:solidFill>
                                      <a:srgbClr val="002060"/>
                                    </a:solidFill>
                                    <a:latin typeface="Cambria Math" panose="02040503050406030204" pitchFamily="18" charset="0"/>
                                  </a:rPr>
                                  <m:t>𝑮</m:t>
                                </m:r>
                              </m:den>
                            </m:f>
                          </m:e>
                        </m:d>
                      </m:e>
                      <m:sup>
                        <m:f>
                          <m:fPr>
                            <m:type m:val="skw"/>
                            <m:ctrlPr>
                              <a:rPr lang="uk-UA" b="1" i="1">
                                <a:solidFill>
                                  <a:srgbClr val="002060"/>
                                </a:solidFill>
                                <a:latin typeface="Cambria Math" panose="02040503050406030204" pitchFamily="18" charset="0"/>
                              </a:rPr>
                            </m:ctrlPr>
                          </m:fPr>
                          <m:num>
                            <m:r>
                              <a:rPr lang="en-US" b="1" i="1">
                                <a:solidFill>
                                  <a:srgbClr val="002060"/>
                                </a:solidFill>
                                <a:latin typeface="Cambria Math" panose="02040503050406030204" pitchFamily="18" charset="0"/>
                              </a:rPr>
                              <m:t>𝟏</m:t>
                            </m:r>
                          </m:num>
                          <m:den>
                            <m:r>
                              <a:rPr lang="en-US" b="1" i="1">
                                <a:solidFill>
                                  <a:srgbClr val="002060"/>
                                </a:solidFill>
                                <a:latin typeface="Cambria Math" panose="02040503050406030204" pitchFamily="18" charset="0"/>
                              </a:rPr>
                              <m:t>𝟐</m:t>
                            </m:r>
                          </m:den>
                        </m:f>
                      </m:sup>
                    </m:sSup>
                  </m:oMath>
                </a14:m>
                <a:r>
                  <a:rPr lang="en-US" b="1" dirty="0">
                    <a:solidFill>
                      <a:srgbClr val="002060"/>
                    </a:solidFill>
                  </a:rPr>
                  <a:t> is the </a:t>
                </a:r>
                <a:r>
                  <a:rPr lang="en-US" b="1" dirty="0">
                    <a:solidFill>
                      <a:srgbClr val="002060"/>
                    </a:solidFill>
                    <a:hlinkClick r:id="rId10" tooltip="Planck mass"/>
                  </a:rPr>
                  <a:t>Planck mass</a:t>
                </a:r>
                <a:r>
                  <a:rPr lang="en-US" b="1" dirty="0">
                    <a:solidFill>
                      <a:srgbClr val="002060"/>
                    </a:solidFill>
                  </a:rPr>
                  <a:t> </a:t>
                </a:r>
                <a14:m>
                  <m:oMath xmlns:m="http://schemas.openxmlformats.org/officeDocument/2006/math">
                    <m:sSub>
                      <m:sSubPr>
                        <m:ctrlPr>
                          <a:rPr lang="uk-UA" b="1" i="1">
                            <a:solidFill>
                              <a:srgbClr val="002060"/>
                            </a:solidFill>
                            <a:latin typeface="Cambria Math" panose="02040503050406030204" pitchFamily="18" charset="0"/>
                          </a:rPr>
                        </m:ctrlPr>
                      </m:sSub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𝑷</m:t>
                        </m:r>
                      </m:sub>
                    </m:sSub>
                  </m:oMath>
                </a14:m>
                <a:r>
                  <a:rPr lang="en-US" b="1" dirty="0">
                    <a:solidFill>
                      <a:srgbClr val="002060"/>
                    </a:solidFill>
                  </a:rPr>
                  <a:t>, the limit is of the order of </a:t>
                </a:r>
                <a:endParaRPr lang="uk-UA" b="1" dirty="0">
                  <a:solidFill>
                    <a:srgbClr val="002060"/>
                  </a:solidFill>
                </a:endParaRPr>
              </a:p>
              <a:p>
                <a14:m>
                  <m:oMath xmlns:m="http://schemas.openxmlformats.org/officeDocument/2006/math">
                    <m:f>
                      <m:fPr>
                        <m:ctrlPr>
                          <a:rPr lang="uk-UA" b="1" i="1">
                            <a:solidFill>
                              <a:srgbClr val="002060"/>
                            </a:solidFill>
                            <a:latin typeface="Cambria Math" panose="02040503050406030204" pitchFamily="18" charset="0"/>
                          </a:rPr>
                        </m:ctrlPr>
                      </m:fPr>
                      <m:num>
                        <m:sSubSup>
                          <m:sSubSupPr>
                            <m:ctrlPr>
                              <a:rPr lang="uk-UA" b="1" i="1">
                                <a:solidFill>
                                  <a:srgbClr val="002060"/>
                                </a:solidFill>
                                <a:latin typeface="Cambria Math" panose="02040503050406030204" pitchFamily="18" charset="0"/>
                              </a:rPr>
                            </m:ctrlPr>
                          </m:sSubSup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𝑷</m:t>
                            </m:r>
                          </m:sub>
                          <m:sup>
                            <m:r>
                              <a:rPr lang="en-US" b="1" i="1">
                                <a:solidFill>
                                  <a:srgbClr val="002060"/>
                                </a:solidFill>
                                <a:latin typeface="Cambria Math" panose="02040503050406030204" pitchFamily="18" charset="0"/>
                              </a:rPr>
                              <m:t>𝟑</m:t>
                            </m:r>
                          </m:sup>
                        </m:sSubSup>
                      </m:num>
                      <m:den>
                        <m:sSubSup>
                          <m:sSubSupPr>
                            <m:ctrlPr>
                              <a:rPr lang="uk-UA" b="1" i="1">
                                <a:solidFill>
                                  <a:srgbClr val="002060"/>
                                </a:solidFill>
                                <a:latin typeface="Cambria Math" panose="02040503050406030204" pitchFamily="18" charset="0"/>
                              </a:rPr>
                            </m:ctrlPr>
                          </m:sSubSupPr>
                          <m:e>
                            <m:r>
                              <a:rPr lang="en-US" b="1" i="1">
                                <a:solidFill>
                                  <a:srgbClr val="002060"/>
                                </a:solidFill>
                                <a:latin typeface="Cambria Math" panose="02040503050406030204" pitchFamily="18" charset="0"/>
                              </a:rPr>
                              <m:t>𝒎</m:t>
                            </m:r>
                          </m:e>
                          <m:sub>
                            <m:r>
                              <a:rPr lang="en-US" b="1" i="1">
                                <a:solidFill>
                                  <a:srgbClr val="002060"/>
                                </a:solidFill>
                                <a:latin typeface="Cambria Math" panose="02040503050406030204" pitchFamily="18" charset="0"/>
                              </a:rPr>
                              <m:t>𝑯</m:t>
                            </m:r>
                          </m:sub>
                          <m:sup>
                            <m:r>
                              <a:rPr lang="en-US" b="1" i="1">
                                <a:solidFill>
                                  <a:srgbClr val="002060"/>
                                </a:solidFill>
                                <a:latin typeface="Cambria Math" panose="02040503050406030204" pitchFamily="18" charset="0"/>
                              </a:rPr>
                              <m:t>𝟐</m:t>
                            </m:r>
                          </m:sup>
                        </m:sSubSup>
                      </m:den>
                    </m:f>
                  </m:oMath>
                </a14:m>
                <a:r>
                  <a:rPr lang="en-US" b="1" dirty="0">
                    <a:solidFill>
                      <a:srgbClr val="002060"/>
                    </a:solidFill>
                  </a:rPr>
                  <a:t>.   (2)</a:t>
                </a:r>
                <a:endParaRPr lang="uk-UA" b="1" dirty="0">
                  <a:solidFill>
                    <a:srgbClr val="002060"/>
                  </a:solidFill>
                </a:endParaRPr>
              </a:p>
              <a:p>
                <a:pPr algn="just"/>
                <a:r>
                  <a:rPr lang="en-US" b="1" dirty="0">
                    <a:solidFill>
                      <a:srgbClr val="002060"/>
                    </a:solidFill>
                  </a:rPr>
                  <a:t>The limiting mass can be obtained formally from the </a:t>
                </a:r>
                <a:r>
                  <a:rPr lang="en-US" b="1" dirty="0">
                    <a:solidFill>
                      <a:srgbClr val="002060"/>
                    </a:solidFill>
                    <a:hlinkClick r:id="rId11" tooltip="Chandrasekhar's white dwarf equation"/>
                  </a:rPr>
                  <a:t>Chandrasekhar's white dwarf equation</a:t>
                </a:r>
                <a:r>
                  <a:rPr lang="en-US" b="1" dirty="0">
                    <a:solidFill>
                      <a:srgbClr val="002060"/>
                    </a:solidFill>
                  </a:rPr>
                  <a:t> by taking the limit of large central density.</a:t>
                </a:r>
                <a:endParaRPr lang="uk-UA" b="1" dirty="0">
                  <a:solidFill>
                    <a:srgbClr val="002060"/>
                  </a:solidFill>
                </a:endParaRPr>
              </a:p>
              <a:p>
                <a:pPr algn="just"/>
                <a:r>
                  <a:rPr lang="en-US" b="1" dirty="0">
                    <a:solidFill>
                      <a:srgbClr val="002060"/>
                    </a:solidFill>
                  </a:rPr>
                  <a:t>However, </a:t>
                </a:r>
                <a:r>
                  <a:rPr lang="uk-UA" b="1" dirty="0" err="1">
                    <a:solidFill>
                      <a:srgbClr val="002060"/>
                    </a:solidFill>
                  </a:rPr>
                  <a:t>in</a:t>
                </a:r>
                <a:r>
                  <a:rPr lang="uk-UA" b="1" dirty="0">
                    <a:solidFill>
                      <a:srgbClr val="002060"/>
                    </a:solidFill>
                  </a:rPr>
                  <a:t> 1932 </a:t>
                </a:r>
                <a:r>
                  <a:rPr lang="uk-UA" b="1" dirty="0" smtClean="0">
                    <a:solidFill>
                      <a:srgbClr val="002060"/>
                    </a:solidFill>
                  </a:rPr>
                  <a:t>L</a:t>
                </a:r>
                <a:r>
                  <a:rPr lang="uk-UA" b="1" dirty="0">
                    <a:solidFill>
                      <a:srgbClr val="002060"/>
                    </a:solidFill>
                  </a:rPr>
                  <a:t>. </a:t>
                </a:r>
                <a:r>
                  <a:rPr lang="uk-UA" b="1" dirty="0" err="1">
                    <a:solidFill>
                      <a:srgbClr val="002060"/>
                    </a:solidFill>
                  </a:rPr>
                  <a:t>Landau</a:t>
                </a:r>
                <a:r>
                  <a:rPr lang="uk-UA" b="1" dirty="0">
                    <a:solidFill>
                      <a:srgbClr val="002060"/>
                    </a:solidFill>
                  </a:rPr>
                  <a:t> </a:t>
                </a:r>
                <a:r>
                  <a:rPr lang="uk-UA" b="1" dirty="0" err="1">
                    <a:solidFill>
                      <a:srgbClr val="002060"/>
                    </a:solidFill>
                  </a:rPr>
                  <a:t>declared</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he</a:t>
                </a:r>
                <a:r>
                  <a:rPr lang="uk-UA" b="1" dirty="0">
                    <a:solidFill>
                      <a:srgbClr val="002060"/>
                    </a:solidFill>
                  </a:rPr>
                  <a:t> </a:t>
                </a:r>
                <a:r>
                  <a:rPr lang="uk-UA" b="1" dirty="0" err="1">
                    <a:solidFill>
                      <a:srgbClr val="002060"/>
                    </a:solidFill>
                  </a:rPr>
                  <a:t>was</a:t>
                </a:r>
                <a:r>
                  <a:rPr lang="uk-UA" b="1" dirty="0">
                    <a:solidFill>
                      <a:srgbClr val="002060"/>
                    </a:solidFill>
                  </a:rPr>
                  <a:t> </a:t>
                </a:r>
                <a:r>
                  <a:rPr lang="uk-UA" b="1" dirty="0" err="1">
                    <a:solidFill>
                      <a:srgbClr val="002060"/>
                    </a:solidFill>
                  </a:rPr>
                  <a:t>using</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ideas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work</a:t>
                </a:r>
                <a:r>
                  <a:rPr lang="uk-UA" b="1" dirty="0">
                    <a:solidFill>
                      <a:srgbClr val="002060"/>
                    </a:solidFill>
                  </a:rPr>
                  <a:t> </a:t>
                </a:r>
                <a:r>
                  <a:rPr lang="uk-UA" b="1" dirty="0" err="1" smtClean="0">
                    <a:solidFill>
                      <a:srgbClr val="002060"/>
                    </a:solidFill>
                  </a:rPr>
                  <a:t>in</a:t>
                </a:r>
                <a:r>
                  <a:rPr lang="uk-UA" b="1" dirty="0" smtClean="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astrophysics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stars</a:t>
                </a:r>
                <a:r>
                  <a:rPr lang="uk-UA" b="1" dirty="0">
                    <a:solidFill>
                      <a:srgbClr val="002060"/>
                    </a:solidFill>
                  </a:rPr>
                  <a:t>. </a:t>
                </a:r>
                <a:r>
                  <a:rPr lang="uk-UA" b="1" dirty="0" err="1">
                    <a:solidFill>
                      <a:srgbClr val="002060"/>
                    </a:solidFill>
                  </a:rPr>
                  <a:t>Practically</a:t>
                </a:r>
                <a:r>
                  <a:rPr lang="uk-UA" b="1" dirty="0">
                    <a:solidFill>
                      <a:srgbClr val="002060"/>
                    </a:solidFill>
                  </a:rPr>
                  <a:t>, </a:t>
                </a:r>
                <a:r>
                  <a:rPr lang="uk-UA" b="1" dirty="0" err="1" smtClean="0">
                    <a:solidFill>
                      <a:srgbClr val="002060"/>
                    </a:solidFill>
                  </a:rPr>
                  <a:t>paper</a:t>
                </a:r>
                <a:r>
                  <a:rPr lang="uk-UA" b="1" dirty="0" smtClean="0">
                    <a:solidFill>
                      <a:srgbClr val="002060"/>
                    </a:solidFill>
                  </a:rPr>
                  <a:t> </a:t>
                </a:r>
                <a:r>
                  <a:rPr lang="uk-UA" b="1" dirty="0" err="1" smtClean="0">
                    <a:solidFill>
                      <a:srgbClr val="002060"/>
                    </a:solidFill>
                  </a:rPr>
                  <a:t>is</a:t>
                </a:r>
                <a:r>
                  <a:rPr lang="uk-UA" b="1" dirty="0" smtClean="0">
                    <a:solidFill>
                      <a:srgbClr val="002060"/>
                    </a:solidFill>
                  </a:rPr>
                  <a:t> </a:t>
                </a:r>
                <a:r>
                  <a:rPr lang="uk-UA" b="1" dirty="0" err="1">
                    <a:solidFill>
                      <a:srgbClr val="002060"/>
                    </a:solidFill>
                  </a:rPr>
                  <a:t>an</a:t>
                </a:r>
                <a:r>
                  <a:rPr lang="uk-UA" b="1" dirty="0">
                    <a:solidFill>
                      <a:srgbClr val="002060"/>
                    </a:solidFill>
                  </a:rPr>
                  <a:t> </a:t>
                </a:r>
                <a:r>
                  <a:rPr lang="uk-UA" b="1" dirty="0" err="1">
                    <a:solidFill>
                      <a:srgbClr val="002060"/>
                    </a:solidFill>
                  </a:rPr>
                  <a:t>short</a:t>
                </a:r>
                <a:r>
                  <a:rPr lang="uk-UA" b="1" dirty="0">
                    <a:solidFill>
                      <a:srgbClr val="002060"/>
                    </a:solidFill>
                  </a:rPr>
                  <a:t> </a:t>
                </a:r>
                <a:r>
                  <a:rPr lang="uk-UA" b="1" dirty="0" err="1">
                    <a:solidFill>
                      <a:srgbClr val="002060"/>
                    </a:solidFill>
                  </a:rPr>
                  <a:t>review</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works</a:t>
                </a:r>
                <a:r>
                  <a:rPr lang="uk-UA" b="1" dirty="0">
                    <a:solidFill>
                      <a:srgbClr val="002060"/>
                    </a:solidFill>
                  </a:rPr>
                  <a:t> </a:t>
                </a:r>
                <a:r>
                  <a:rPr lang="uk-UA" b="1" dirty="0" err="1">
                    <a:solidFill>
                      <a:srgbClr val="002060"/>
                    </a:solidFill>
                  </a:rPr>
                  <a:t>of</a:t>
                </a:r>
                <a:r>
                  <a:rPr lang="uk-UA" b="1" dirty="0">
                    <a:solidFill>
                      <a:srgbClr val="002060"/>
                    </a:solidFill>
                  </a:rPr>
                  <a:t> </a:t>
                </a:r>
                <a:r>
                  <a:rPr lang="uk-UA" b="1" dirty="0" err="1">
                    <a:solidFill>
                      <a:srgbClr val="002060"/>
                    </a:solidFill>
                  </a:rPr>
                  <a:t>Fowler</a:t>
                </a:r>
                <a:r>
                  <a:rPr lang="uk-UA" b="1" dirty="0">
                    <a:solidFill>
                      <a:srgbClr val="002060"/>
                    </a:solidFill>
                  </a:rPr>
                  <a:t> </a:t>
                </a:r>
                <a:r>
                  <a:rPr lang="uk-UA" b="1" dirty="0" err="1" smtClean="0">
                    <a:solidFill>
                      <a:srgbClr val="002060"/>
                    </a:solidFill>
                  </a:rPr>
                  <a:t>and</a:t>
                </a:r>
                <a:r>
                  <a:rPr lang="uk-UA" b="1" dirty="0" smtClean="0">
                    <a:solidFill>
                      <a:srgbClr val="002060"/>
                    </a:solidFill>
                  </a:rPr>
                  <a:t> </a:t>
                </a:r>
                <a:r>
                  <a:rPr lang="uk-UA" b="1" dirty="0" err="1" smtClean="0">
                    <a:solidFill>
                      <a:srgbClr val="002060"/>
                    </a:solidFill>
                  </a:rPr>
                  <a:t>Chandrasekhar</a:t>
                </a:r>
                <a:r>
                  <a:rPr lang="uk-UA" b="1" dirty="0" smtClean="0">
                    <a:solidFill>
                      <a:srgbClr val="002060"/>
                    </a:solidFill>
                  </a:rPr>
                  <a:t>], </a:t>
                </a:r>
                <a:r>
                  <a:rPr lang="uk-UA" b="1" dirty="0" err="1">
                    <a:solidFill>
                      <a:srgbClr val="002060"/>
                    </a:solidFill>
                  </a:rPr>
                  <a:t>although</a:t>
                </a:r>
                <a:r>
                  <a:rPr lang="uk-UA" b="1" dirty="0">
                    <a:solidFill>
                      <a:srgbClr val="002060"/>
                    </a:solidFill>
                  </a:rPr>
                  <a:t> </a:t>
                </a:r>
                <a:r>
                  <a:rPr lang="uk-UA" b="1" dirty="0" err="1">
                    <a:solidFill>
                      <a:srgbClr val="002060"/>
                    </a:solidFill>
                  </a:rPr>
                  <a:t>some</a:t>
                </a:r>
                <a:r>
                  <a:rPr lang="uk-UA" b="1" dirty="0">
                    <a:solidFill>
                      <a:srgbClr val="002060"/>
                    </a:solidFill>
                  </a:rPr>
                  <a:t> </a:t>
                </a:r>
                <a:r>
                  <a:rPr lang="uk-UA" b="1" dirty="0" err="1">
                    <a:solidFill>
                      <a:srgbClr val="002060"/>
                    </a:solidFill>
                  </a:rPr>
                  <a:t>believe</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Landau</a:t>
                </a:r>
                <a:r>
                  <a:rPr lang="uk-UA" b="1" dirty="0">
                    <a:solidFill>
                      <a:srgbClr val="002060"/>
                    </a:solidFill>
                  </a:rPr>
                  <a:t> </a:t>
                </a:r>
                <a:r>
                  <a:rPr lang="uk-UA" b="1" dirty="0" err="1">
                    <a:solidFill>
                      <a:srgbClr val="002060"/>
                    </a:solidFill>
                  </a:rPr>
                  <a:t>actually</a:t>
                </a:r>
                <a:r>
                  <a:rPr lang="uk-UA" b="1" dirty="0">
                    <a:solidFill>
                      <a:srgbClr val="002060"/>
                    </a:solidFill>
                  </a:rPr>
                  <a:t> </a:t>
                </a:r>
                <a:r>
                  <a:rPr lang="uk-UA" b="1" dirty="0" err="1">
                    <a:solidFill>
                      <a:srgbClr val="002060"/>
                    </a:solidFill>
                  </a:rPr>
                  <a:t>came</a:t>
                </a:r>
                <a:r>
                  <a:rPr lang="uk-UA" b="1" dirty="0">
                    <a:solidFill>
                      <a:srgbClr val="002060"/>
                    </a:solidFill>
                  </a:rPr>
                  <a:t> </a:t>
                </a:r>
                <a:r>
                  <a:rPr lang="uk-UA" b="1" dirty="0" err="1">
                    <a:solidFill>
                      <a:srgbClr val="002060"/>
                    </a:solidFill>
                  </a:rPr>
                  <a:t>to</a:t>
                </a:r>
                <a:r>
                  <a:rPr lang="uk-UA" b="1" dirty="0">
                    <a:solidFill>
                      <a:srgbClr val="002060"/>
                    </a:solidFill>
                  </a:rPr>
                  <a:t> </a:t>
                </a:r>
                <a:r>
                  <a:rPr lang="uk-UA" b="1" dirty="0" err="1">
                    <a:solidFill>
                      <a:srgbClr val="002060"/>
                    </a:solidFill>
                  </a:rPr>
                  <a:t>this</a:t>
                </a:r>
                <a:r>
                  <a:rPr lang="uk-UA" b="1" dirty="0">
                    <a:solidFill>
                      <a:srgbClr val="002060"/>
                    </a:solidFill>
                  </a:rPr>
                  <a:t> </a:t>
                </a:r>
                <a:r>
                  <a:rPr lang="uk-UA" b="1" dirty="0" err="1">
                    <a:solidFill>
                      <a:srgbClr val="002060"/>
                    </a:solidFill>
                  </a:rPr>
                  <a:t>himself</a:t>
                </a:r>
                <a:r>
                  <a:rPr lang="uk-UA" b="1" dirty="0">
                    <a:solidFill>
                      <a:srgbClr val="002060"/>
                    </a:solidFill>
                  </a:rPr>
                  <a:t>. </a:t>
                </a:r>
                <a:r>
                  <a:rPr lang="uk-UA" b="1" dirty="0" err="1">
                    <a:solidFill>
                      <a:srgbClr val="002060"/>
                    </a:solidFill>
                  </a:rPr>
                  <a:t>However</a:t>
                </a:r>
                <a:r>
                  <a:rPr lang="uk-UA" b="1" dirty="0">
                    <a:solidFill>
                      <a:srgbClr val="002060"/>
                    </a:solidFill>
                  </a:rPr>
                  <a:t>, </a:t>
                </a:r>
                <a:r>
                  <a:rPr lang="uk-UA" b="1" dirty="0" err="1">
                    <a:solidFill>
                      <a:srgbClr val="002060"/>
                    </a:solidFill>
                  </a:rPr>
                  <a:t>it</a:t>
                </a:r>
                <a:r>
                  <a:rPr lang="uk-UA" b="1" dirty="0">
                    <a:solidFill>
                      <a:srgbClr val="002060"/>
                    </a:solidFill>
                  </a:rPr>
                  <a:t> </a:t>
                </a:r>
                <a:r>
                  <a:rPr lang="uk-UA" b="1" dirty="0" err="1">
                    <a:solidFill>
                      <a:srgbClr val="002060"/>
                    </a:solidFill>
                  </a:rPr>
                  <a:t>should</a:t>
                </a:r>
                <a:r>
                  <a:rPr lang="uk-UA" b="1" dirty="0">
                    <a:solidFill>
                      <a:srgbClr val="002060"/>
                    </a:solidFill>
                  </a:rPr>
                  <a:t> </a:t>
                </a:r>
                <a:r>
                  <a:rPr lang="uk-UA" b="1" dirty="0" err="1">
                    <a:solidFill>
                      <a:srgbClr val="002060"/>
                    </a:solidFill>
                  </a:rPr>
                  <a:t>be</a:t>
                </a:r>
                <a:r>
                  <a:rPr lang="uk-UA" b="1" dirty="0">
                    <a:solidFill>
                      <a:srgbClr val="002060"/>
                    </a:solidFill>
                  </a:rPr>
                  <a:t> </a:t>
                </a:r>
                <a:r>
                  <a:rPr lang="uk-UA" b="1" dirty="0" err="1">
                    <a:solidFill>
                      <a:srgbClr val="002060"/>
                    </a:solidFill>
                  </a:rPr>
                  <a:t>noted</a:t>
                </a:r>
                <a:r>
                  <a:rPr lang="uk-UA" b="1" dirty="0">
                    <a:solidFill>
                      <a:srgbClr val="002060"/>
                    </a:solidFill>
                  </a:rPr>
                  <a:t> </a:t>
                </a:r>
                <a:r>
                  <a:rPr lang="uk-UA" b="1" dirty="0" err="1">
                    <a:solidFill>
                      <a:srgbClr val="002060"/>
                    </a:solidFill>
                  </a:rPr>
                  <a:t>that</a:t>
                </a:r>
                <a:r>
                  <a:rPr lang="uk-UA" b="1" dirty="0">
                    <a:solidFill>
                      <a:srgbClr val="002060"/>
                    </a:solidFill>
                  </a:rPr>
                  <a:t> </a:t>
                </a:r>
                <a:r>
                  <a:rPr lang="uk-UA" b="1" dirty="0" err="1">
                    <a:solidFill>
                      <a:srgbClr val="002060"/>
                    </a:solidFill>
                  </a:rPr>
                  <a:t>he</a:t>
                </a:r>
                <a:r>
                  <a:rPr lang="uk-UA" b="1" dirty="0">
                    <a:solidFill>
                      <a:srgbClr val="002060"/>
                    </a:solidFill>
                  </a:rPr>
                  <a:t> </a:t>
                </a:r>
                <a:r>
                  <a:rPr lang="uk-UA" b="1" dirty="0" err="1">
                    <a:solidFill>
                      <a:srgbClr val="002060"/>
                    </a:solidFill>
                  </a:rPr>
                  <a:t>gives</a:t>
                </a:r>
                <a:r>
                  <a:rPr lang="uk-UA" b="1" dirty="0">
                    <a:solidFill>
                      <a:srgbClr val="002060"/>
                    </a:solidFill>
                  </a:rPr>
                  <a:t> </a:t>
                </a:r>
                <a:r>
                  <a:rPr lang="uk-UA" b="1" dirty="0" err="1">
                    <a:solidFill>
                      <a:srgbClr val="002060"/>
                    </a:solidFill>
                  </a:rPr>
                  <a:t>the</a:t>
                </a:r>
                <a:r>
                  <a:rPr lang="uk-UA" b="1" dirty="0">
                    <a:solidFill>
                      <a:srgbClr val="002060"/>
                    </a:solidFill>
                  </a:rPr>
                  <a:t> </a:t>
                </a:r>
                <a:r>
                  <a:rPr lang="uk-UA" b="1" dirty="0" err="1">
                    <a:solidFill>
                      <a:srgbClr val="002060"/>
                    </a:solidFill>
                  </a:rPr>
                  <a:t>same</a:t>
                </a:r>
                <a:r>
                  <a:rPr lang="uk-UA" b="1" dirty="0">
                    <a:solidFill>
                      <a:srgbClr val="002060"/>
                    </a:solidFill>
                  </a:rPr>
                  <a:t> </a:t>
                </a:r>
                <a:r>
                  <a:rPr lang="uk-UA" b="1" dirty="0" err="1">
                    <a:solidFill>
                      <a:srgbClr val="002060"/>
                    </a:solidFill>
                  </a:rPr>
                  <a:t>limit</a:t>
                </a:r>
                <a:r>
                  <a:rPr lang="uk-UA" b="1" dirty="0">
                    <a:solidFill>
                      <a:srgbClr val="002060"/>
                    </a:solidFill>
                  </a:rPr>
                  <a:t> </a:t>
                </a:r>
                <a:r>
                  <a:rPr lang="uk-UA" b="1" dirty="0" err="1">
                    <a:solidFill>
                      <a:srgbClr val="002060"/>
                    </a:solidFill>
                  </a:rPr>
                  <a:t>for</a:t>
                </a:r>
                <a:r>
                  <a:rPr lang="uk-UA" b="1" dirty="0">
                    <a:solidFill>
                      <a:srgbClr val="002060"/>
                    </a:solidFill>
                  </a:rPr>
                  <a:t> </a:t>
                </a:r>
                <a:r>
                  <a:rPr lang="uk-UA" b="1" dirty="0" err="1">
                    <a:solidFill>
                      <a:srgbClr val="002060"/>
                    </a:solidFill>
                  </a:rPr>
                  <a:t>white</a:t>
                </a:r>
                <a:r>
                  <a:rPr lang="uk-UA" b="1" dirty="0">
                    <a:solidFill>
                      <a:srgbClr val="002060"/>
                    </a:solidFill>
                  </a:rPr>
                  <a:t> </a:t>
                </a:r>
                <a:r>
                  <a:rPr lang="uk-UA" b="1" dirty="0" err="1">
                    <a:solidFill>
                      <a:srgbClr val="002060"/>
                    </a:solidFill>
                  </a:rPr>
                  <a:t>dwarfs</a:t>
                </a:r>
                <a:r>
                  <a:rPr lang="uk-UA" b="1" dirty="0">
                    <a:solidFill>
                      <a:srgbClr val="002060"/>
                    </a:solidFill>
                  </a:rPr>
                  <a:t> </a:t>
                </a:r>
                <a:r>
                  <a:rPr lang="uk-UA" b="1" dirty="0" err="1">
                    <a:solidFill>
                      <a:srgbClr val="002060"/>
                    </a:solidFill>
                  </a:rPr>
                  <a:t>as</a:t>
                </a:r>
                <a:r>
                  <a:rPr lang="uk-UA" b="1" dirty="0">
                    <a:solidFill>
                      <a:srgbClr val="002060"/>
                    </a:solidFill>
                  </a:rPr>
                  <a:t> </a:t>
                </a:r>
                <a:r>
                  <a:rPr lang="uk-UA" b="1" dirty="0" err="1">
                    <a:solidFill>
                      <a:srgbClr val="002060"/>
                    </a:solidFill>
                  </a:rPr>
                  <a:t>Chandrasekhar</a:t>
                </a:r>
                <a:r>
                  <a:rPr lang="uk-UA" b="1" dirty="0">
                    <a:solidFill>
                      <a:srgbClr val="002060"/>
                    </a:solidFill>
                  </a:rPr>
                  <a:t> </a:t>
                </a:r>
                <a:r>
                  <a:rPr lang="uk-UA" b="1" dirty="0" err="1">
                    <a:solidFill>
                      <a:srgbClr val="002060"/>
                    </a:solidFill>
                  </a:rPr>
                  <a:t>without</a:t>
                </a:r>
                <a:r>
                  <a:rPr lang="uk-UA" b="1" dirty="0">
                    <a:solidFill>
                      <a:srgbClr val="002060"/>
                    </a:solidFill>
                  </a:rPr>
                  <a:t> </a:t>
                </a:r>
                <a:r>
                  <a:rPr lang="uk-UA" b="1" dirty="0" err="1">
                    <a:solidFill>
                      <a:srgbClr val="002060"/>
                    </a:solidFill>
                  </a:rPr>
                  <a:t>any</a:t>
                </a:r>
                <a:r>
                  <a:rPr lang="uk-UA" b="1" dirty="0">
                    <a:solidFill>
                      <a:srgbClr val="002060"/>
                    </a:solidFill>
                  </a:rPr>
                  <a:t> </a:t>
                </a:r>
                <a:r>
                  <a:rPr lang="uk-UA" b="1" dirty="0" err="1">
                    <a:solidFill>
                      <a:srgbClr val="002060"/>
                    </a:solidFill>
                  </a:rPr>
                  <a:t>conclusions</a:t>
                </a:r>
                <a:r>
                  <a:rPr lang="uk-UA" b="1" dirty="0">
                    <a:solidFill>
                      <a:srgbClr val="002060"/>
                    </a:solidFill>
                  </a:rPr>
                  <a:t> </a:t>
                </a:r>
                <a:r>
                  <a:rPr lang="uk-UA" b="1" dirty="0" err="1">
                    <a:solidFill>
                      <a:srgbClr val="002060"/>
                    </a:solidFill>
                  </a:rPr>
                  <a:t>or</a:t>
                </a:r>
                <a:r>
                  <a:rPr lang="uk-UA" b="1" dirty="0">
                    <a:solidFill>
                      <a:srgbClr val="002060"/>
                    </a:solidFill>
                  </a:rPr>
                  <a:t> </a:t>
                </a:r>
                <a:r>
                  <a:rPr lang="uk-UA" b="1" dirty="0" err="1" smtClean="0">
                    <a:solidFill>
                      <a:srgbClr val="002060"/>
                    </a:solidFill>
                  </a:rPr>
                  <a:t>references</a:t>
                </a:r>
                <a:r>
                  <a:rPr lang="en-US" b="1" dirty="0">
                    <a:solidFill>
                      <a:srgbClr val="002060"/>
                    </a:solidFill>
                  </a:rPr>
                  <a:t>.</a:t>
                </a:r>
                <a:endParaRPr lang="uk-UA" dirty="0"/>
              </a:p>
            </p:txBody>
          </p:sp>
        </mc:Choice>
        <mc:Fallback>
          <p:sp>
            <p:nvSpPr>
              <p:cNvPr id="3" name="Підзаголовок 2"/>
              <p:cNvSpPr>
                <a:spLocks noGrp="1" noRot="1" noChangeAspect="1" noMove="1" noResize="1" noEditPoints="1" noAdjustHandles="1" noChangeArrowheads="1" noChangeShapeType="1" noTextEdit="1"/>
              </p:cNvSpPr>
              <p:nvPr>
                <p:ph type="subTitle" idx="1"/>
              </p:nvPr>
            </p:nvSpPr>
            <p:spPr>
              <a:xfrm>
                <a:off x="803564" y="484909"/>
                <a:ext cx="9864436" cy="5874327"/>
              </a:xfrm>
              <a:blipFill rotWithShape="0">
                <a:blip r:embed="rId12"/>
                <a:stretch>
                  <a:fillRect l="-618" t="-1765" r="-556"/>
                </a:stretch>
              </a:blipFill>
            </p:spPr>
            <p:txBody>
              <a:bodyPr/>
              <a:lstStyle/>
              <a:p>
                <a:r>
                  <a:rPr lang="uk-UA">
                    <a:noFill/>
                  </a:rPr>
                  <a:t> </a:t>
                </a:r>
              </a:p>
            </p:txBody>
          </p:sp>
        </mc:Fallback>
      </mc:AlternateContent>
    </p:spTree>
    <p:extLst>
      <p:ext uri="{BB962C8B-B14F-4D97-AF65-F5344CB8AC3E}">
        <p14:creationId xmlns:p14="http://schemas.microsoft.com/office/powerpoint/2010/main" val="2491364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17601"/>
            <a:ext cx="9144000" cy="812800"/>
          </a:xfrm>
        </p:spPr>
        <p:txBody>
          <a:bodyPr>
            <a:normAutofit fontScale="90000"/>
          </a:bodyPr>
          <a:lstStyle/>
          <a:p>
            <a:r>
              <a:rPr lang="en-US" b="1" dirty="0" smtClean="0">
                <a:solidFill>
                  <a:srgbClr val="FF0000"/>
                </a:solidFill>
                <a:latin typeface="Times New Roman" panose="02020603050405020304" pitchFamily="18" charset="0"/>
                <a:cs typeface="Times New Roman" panose="02020603050405020304" pitchFamily="18" charset="0"/>
              </a:rPr>
              <a:t>INTRODUCTION</a:t>
            </a:r>
            <a:endParaRPr lang="uk-UA" b="1" dirty="0">
              <a:solidFill>
                <a:srgbClr val="FF0000"/>
              </a:solidFill>
              <a:latin typeface="Times New Roman" panose="02020603050405020304" pitchFamily="18" charset="0"/>
              <a:cs typeface="Times New Roman" panose="02020603050405020304" pitchFamily="18" charset="0"/>
            </a:endParaRPr>
          </a:p>
        </p:txBody>
      </p:sp>
      <p:sp>
        <p:nvSpPr>
          <p:cNvPr id="3" name="Підзаголовок 2"/>
          <p:cNvSpPr>
            <a:spLocks noGrp="1"/>
          </p:cNvSpPr>
          <p:nvPr>
            <p:ph type="subTitle" idx="1"/>
          </p:nvPr>
        </p:nvSpPr>
        <p:spPr>
          <a:xfrm>
            <a:off x="1524000" y="1930401"/>
            <a:ext cx="9144000" cy="3327399"/>
          </a:xfrm>
        </p:spPr>
        <p:txBody>
          <a:bodyPr>
            <a:normAutofit fontScale="85000" lnSpcReduction="20000"/>
          </a:bodyPr>
          <a:lstStyle/>
          <a:p>
            <a:pPr algn="just"/>
            <a:r>
              <a:rPr lang="en-US" b="1" dirty="0" smtClean="0">
                <a:solidFill>
                  <a:srgbClr val="002060"/>
                </a:solidFill>
              </a:rPr>
              <a:t>The existence of a mass limit for white dwarfs is usually attributed solely to the late astrophysicist </a:t>
            </a:r>
            <a:r>
              <a:rPr lang="en-US" b="1" dirty="0" err="1" smtClean="0">
                <a:solidFill>
                  <a:srgbClr val="002060"/>
                </a:solidFill>
              </a:rPr>
              <a:t>Subrahmanyan</a:t>
            </a:r>
            <a:r>
              <a:rPr lang="en-US" b="1" dirty="0" smtClean="0">
                <a:solidFill>
                  <a:srgbClr val="002060"/>
                </a:solidFill>
              </a:rPr>
              <a:t> Chandrasekhar, and this limit is named after him. But as is often the case, the history of this discovery is more nuanced. In this note I will show that the existence of a maximum mass was first established by Edmund C. Stoner, a physicist who began experimental research under the supervision of Rutherford at the Cavendish in Cambridge, but later switched to theoretical work. Rutherford recommended Stoner to a position at the Physics department of the University of Leeds where he spent his entire career.</a:t>
            </a:r>
          </a:p>
          <a:p>
            <a:pPr algn="just"/>
            <a:r>
              <a:rPr lang="en-US" b="1" dirty="0" smtClean="0">
                <a:solidFill>
                  <a:srgbClr val="002060"/>
                </a:solidFill>
              </a:rPr>
              <a:t>According to G. Cantor, he was “probably the leading Cavendish-trained theoretical physicist of the 1920's '', although he learned theory mostly on his own, and became known for his work on magnetism. Unfortunately, Stoner suffered from diabetes and poor health which restricted his travels, and this may account for the fact that he did not receive wider recognition for his achievements.</a:t>
            </a:r>
          </a:p>
          <a:p>
            <a:endParaRPr lang="uk-UA" dirty="0"/>
          </a:p>
        </p:txBody>
      </p:sp>
    </p:spTree>
    <p:extLst>
      <p:ext uri="{BB962C8B-B14F-4D97-AF65-F5344CB8AC3E}">
        <p14:creationId xmlns:p14="http://schemas.microsoft.com/office/powerpoint/2010/main" val="3995131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кутник 1"/>
          <p:cNvSpPr/>
          <p:nvPr/>
        </p:nvSpPr>
        <p:spPr>
          <a:xfrm>
            <a:off x="2065867" y="-30921"/>
            <a:ext cx="8850489" cy="5811847"/>
          </a:xfrm>
          <a:prstGeom prst="rect">
            <a:avLst/>
          </a:prstGeom>
        </p:spPr>
        <p:txBody>
          <a:bodyPr wrap="square">
            <a:spAutoFit/>
          </a:bodyPr>
          <a:lstStyle/>
          <a:p>
            <a:pPr marL="64770" marR="611505" indent="457200">
              <a:spcAft>
                <a:spcPts val="0"/>
              </a:spcAft>
            </a:pPr>
            <a:endParaRPr lang="en-US" dirty="0" smtClean="0">
              <a:effectLst/>
              <a:latin typeface="Tahoma" panose="020B0604030504040204" pitchFamily="34" charset="0"/>
              <a:ea typeface="Tahoma" panose="020B0604030504040204" pitchFamily="34" charset="0"/>
            </a:endParaRPr>
          </a:p>
          <a:p>
            <a:pPr marL="64770" marR="611505" indent="457200">
              <a:spcAft>
                <a:spcPts val="0"/>
              </a:spcAft>
            </a:pPr>
            <a:endParaRPr lang="en-US" dirty="0" smtClean="0">
              <a:effectLst/>
              <a:latin typeface="Tahoma" panose="020B0604030504040204" pitchFamily="34" charset="0"/>
              <a:ea typeface="Tahoma" panose="020B0604030504040204" pitchFamily="34" charset="0"/>
            </a:endParaRPr>
          </a:p>
          <a:p>
            <a:pPr marL="64770" marR="611505" indent="457200" algn="just">
              <a:spcAft>
                <a:spcPts val="0"/>
              </a:spcAft>
            </a:pPr>
            <a:r>
              <a:rPr lang="en-US" b="1" dirty="0" smtClean="0">
                <a:solidFill>
                  <a:srgbClr val="002060"/>
                </a:solidFill>
                <a:effectLst/>
                <a:latin typeface="Tahoma" panose="020B0604030504040204" pitchFamily="34" charset="0"/>
                <a:ea typeface="Tahoma" panose="020B0604030504040204" pitchFamily="34" charset="0"/>
              </a:rPr>
              <a:t>In</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1924</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Stoner</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wrote</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a:t>
            </a:r>
            <a:r>
              <a:rPr lang="en-US" b="1" spc="16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paper</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on</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distribution</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of</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electrons</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among</a:t>
            </a:r>
            <a:r>
              <a:rPr lang="en-US" b="1" spc="-7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atomic levels</a:t>
            </a:r>
            <a:r>
              <a:rPr lang="en-US" b="1" baseline="30000" dirty="0" smtClean="0">
                <a:solidFill>
                  <a:srgbClr val="002060"/>
                </a:solidFill>
                <a:effectLst/>
                <a:latin typeface="Tahoma" panose="020B0604030504040204" pitchFamily="34" charset="0"/>
                <a:ea typeface="Tahoma" panose="020B0604030504040204" pitchFamily="34" charset="0"/>
              </a:rPr>
              <a:t>5</a:t>
            </a:r>
            <a:r>
              <a:rPr lang="en-US" b="1" dirty="0" smtClean="0">
                <a:solidFill>
                  <a:srgbClr val="002060"/>
                </a:solidFill>
                <a:effectLst/>
                <a:latin typeface="Tahoma" panose="020B0604030504040204" pitchFamily="34" charset="0"/>
                <a:ea typeface="Tahoma" panose="020B0604030504040204" pitchFamily="34" charset="0"/>
              </a:rPr>
              <a:t>. In</a:t>
            </a:r>
            <a:r>
              <a:rPr lang="en-US" b="1" spc="-1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 preface of the</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fourth</a:t>
            </a:r>
            <a:r>
              <a:rPr lang="en-US" b="1" spc="-1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edition of</a:t>
            </a:r>
            <a:r>
              <a:rPr lang="en-US" b="1" spc="-1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his classic book, “Atomic Structure and Spectral</a:t>
            </a:r>
            <a:r>
              <a:rPr lang="en-US" b="1" spc="-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Lines”,</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Arnold </a:t>
            </a:r>
            <a:r>
              <a:rPr lang="en-US" b="1" dirty="0" err="1" smtClean="0">
                <a:solidFill>
                  <a:srgbClr val="002060"/>
                </a:solidFill>
                <a:effectLst/>
                <a:latin typeface="Tahoma" panose="020B0604030504040204" pitchFamily="34" charset="0"/>
                <a:ea typeface="Tahoma" panose="020B0604030504040204" pitchFamily="34" charset="0"/>
              </a:rPr>
              <a:t>Sommerfeld</a:t>
            </a:r>
            <a:r>
              <a:rPr lang="en-US" b="1" dirty="0" smtClean="0">
                <a:solidFill>
                  <a:srgbClr val="002060"/>
                </a:solidFill>
                <a:effectLst/>
                <a:latin typeface="Tahoma" panose="020B0604030504040204" pitchFamily="34" charset="0"/>
                <a:ea typeface="Tahoma" panose="020B0604030504040204" pitchFamily="34" charset="0"/>
              </a:rPr>
              <a:t> gave</a:t>
            </a:r>
            <a:r>
              <a:rPr lang="en-US" b="1" spc="-2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special</a:t>
            </a:r>
            <a:r>
              <a:rPr lang="en-US" b="1" spc="-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mention to “ </a:t>
            </a:r>
            <a:r>
              <a:rPr lang="en-US" b="1" dirty="0" err="1" smtClean="0">
                <a:solidFill>
                  <a:srgbClr val="002060"/>
                </a:solidFill>
                <a:effectLst/>
                <a:latin typeface="Tahoma" panose="020B0604030504040204" pitchFamily="34" charset="0"/>
                <a:ea typeface="Tahoma" panose="020B0604030504040204" pitchFamily="34" charset="0"/>
              </a:rPr>
              <a:t>einen</a:t>
            </a:r>
            <a:r>
              <a:rPr lang="en-US" b="1" dirty="0" smtClean="0">
                <a:solidFill>
                  <a:srgbClr val="002060"/>
                </a:solidFill>
                <a:effectLst/>
                <a:latin typeface="Tahoma" panose="020B0604030504040204" pitchFamily="34" charset="0"/>
                <a:ea typeface="Tahoma" panose="020B0604030504040204" pitchFamily="34" charset="0"/>
              </a:rPr>
              <a:t> </a:t>
            </a:r>
            <a:r>
              <a:rPr lang="en-US" b="1" dirty="0" err="1" smtClean="0">
                <a:solidFill>
                  <a:srgbClr val="002060"/>
                </a:solidFill>
                <a:effectLst/>
                <a:latin typeface="Tahoma" panose="020B0604030504040204" pitchFamily="34" charset="0"/>
                <a:ea typeface="Tahoma" panose="020B0604030504040204" pitchFamily="34" charset="0"/>
              </a:rPr>
              <a:t>grossen</a:t>
            </a:r>
            <a:r>
              <a:rPr lang="en-US" b="1" dirty="0" smtClean="0">
                <a:solidFill>
                  <a:srgbClr val="002060"/>
                </a:solidFill>
                <a:effectLst/>
                <a:latin typeface="Tahoma" panose="020B0604030504040204" pitchFamily="34" charset="0"/>
                <a:ea typeface="Tahoma" panose="020B0604030504040204" pitchFamily="34" charset="0"/>
              </a:rPr>
              <a:t> </a:t>
            </a:r>
            <a:r>
              <a:rPr lang="en-US" b="1" dirty="0" err="1" smtClean="0">
                <a:solidFill>
                  <a:srgbClr val="002060"/>
                </a:solidFill>
                <a:effectLst/>
                <a:latin typeface="Tahoma" panose="020B0604030504040204" pitchFamily="34" charset="0"/>
                <a:ea typeface="Tahoma" panose="020B0604030504040204" pitchFamily="34" charset="0"/>
              </a:rPr>
              <a:t>Fortschritt</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great</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advancement]”</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brought</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about</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by</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Stoner’s</a:t>
            </a:r>
            <a:r>
              <a:rPr lang="en-US" b="1" spc="-9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analysis,</a:t>
            </a:r>
            <a:r>
              <a:rPr lang="en-US" b="1" spc="-9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which</a:t>
            </a:r>
            <a:r>
              <a:rPr lang="en-US" b="1" spc="-9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then came to the attention of Wolfgang Pauli, and played and important role in his formulation of the exclusion principle in quantum physics </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Therefore, it is not surprising</a:t>
            </a:r>
            <a:r>
              <a:rPr lang="en-US" b="1" spc="-7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that</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Stoner’s</a:t>
            </a:r>
            <a:r>
              <a:rPr lang="en-US" b="1" spc="-9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interest</a:t>
            </a:r>
            <a:r>
              <a:rPr lang="en-US" b="1" spc="-7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in</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white</a:t>
            </a:r>
            <a:r>
              <a:rPr lang="en-US" b="1" spc="-9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dwarfs</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was</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aroused</a:t>
            </a:r>
            <a:r>
              <a:rPr lang="en-US" b="1" spc="-7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by</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Ralph</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Fowler's suggestion</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that the</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exclusion</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principle could be applied to solve a major puzzle,</a:t>
            </a:r>
            <a:r>
              <a:rPr lang="en-US" b="1" spc="-6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origin</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of</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the</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extreme</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high</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density</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of</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white</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dwarfs,</a:t>
            </a:r>
            <a:r>
              <a:rPr lang="en-US" b="1" spc="-6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which</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could</a:t>
            </a:r>
            <a:r>
              <a:rPr lang="en-US" b="1" spc="-5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not be explained by classical physics.</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Eddington expressed this puzzle</a:t>
            </a:r>
            <a:r>
              <a:rPr lang="en-US" b="1" spc="20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as follows:</a:t>
            </a:r>
            <a:endParaRPr lang="uk-UA" b="1" dirty="0" smtClean="0">
              <a:solidFill>
                <a:srgbClr val="002060"/>
              </a:solidFill>
              <a:effectLst/>
              <a:latin typeface="Tahoma" panose="020B0604030504040204" pitchFamily="34" charset="0"/>
              <a:ea typeface="Tahoma" panose="020B0604030504040204" pitchFamily="34" charset="0"/>
            </a:endParaRPr>
          </a:p>
          <a:p>
            <a:pPr marL="64770" marR="618490" indent="457200" algn="just">
              <a:spcBef>
                <a:spcPts val="1370"/>
              </a:spcBef>
              <a:spcAft>
                <a:spcPts val="0"/>
              </a:spcAft>
            </a:pPr>
            <a:r>
              <a:rPr lang="en-US" b="1" dirty="0" smtClean="0">
                <a:solidFill>
                  <a:srgbClr val="002060"/>
                </a:solidFill>
                <a:effectLst/>
                <a:latin typeface="Tahoma" panose="020B0604030504040204" pitchFamily="34" charset="0"/>
                <a:ea typeface="Tahoma" panose="020B0604030504040204" pitchFamily="34" charset="0"/>
              </a:rPr>
              <a:t>``</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do</a:t>
            </a:r>
            <a:r>
              <a:rPr lang="en-US" b="1" spc="-4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not</a:t>
            </a:r>
            <a:r>
              <a:rPr lang="en-US" b="1" spc="-3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see</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how</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star</a:t>
            </a:r>
            <a:r>
              <a:rPr lang="en-US" b="1" spc="-6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which</a:t>
            </a:r>
            <a:r>
              <a:rPr lang="en-US" b="1" spc="-3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has</a:t>
            </a:r>
            <a:r>
              <a:rPr lang="en-US" b="1" spc="-7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once</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got</a:t>
            </a:r>
            <a:r>
              <a:rPr lang="en-US" b="1" spc="-5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into</a:t>
            </a:r>
            <a:r>
              <a:rPr lang="en-US" b="1" spc="-6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this</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compressed</a:t>
            </a:r>
            <a:r>
              <a:rPr lang="en-US" b="1" spc="-3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state</a:t>
            </a:r>
            <a:r>
              <a:rPr lang="en-US" b="1" spc="-4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is ever going to go out of it... The star will need energy in order to cool…It would seem that the star will be in an awkward predicament when its supply of subatomic</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energy</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fails.</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Imagine</a:t>
            </a:r>
            <a:r>
              <a:rPr lang="en-US" b="1" spc="-7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a</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body</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continually</a:t>
            </a:r>
            <a:r>
              <a:rPr lang="en-US" b="1" spc="-8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losing</a:t>
            </a:r>
            <a:r>
              <a:rPr lang="en-US" b="1" spc="-75"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heat</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but</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with</a:t>
            </a:r>
            <a:r>
              <a:rPr lang="en-US" b="1" spc="-80" dirty="0" smtClean="0">
                <a:solidFill>
                  <a:srgbClr val="002060"/>
                </a:solidFill>
                <a:effectLst/>
                <a:latin typeface="Tahoma" panose="020B0604030504040204" pitchFamily="34" charset="0"/>
                <a:ea typeface="Tahoma" panose="020B0604030504040204" pitchFamily="34" charset="0"/>
              </a:rPr>
              <a:t> </a:t>
            </a:r>
            <a:r>
              <a:rPr lang="en-US" b="1" dirty="0" smtClean="0">
                <a:solidFill>
                  <a:srgbClr val="002060"/>
                </a:solidFill>
                <a:effectLst/>
                <a:latin typeface="Tahoma" panose="020B0604030504040204" pitchFamily="34" charset="0"/>
                <a:ea typeface="Tahoma" panose="020B0604030504040204" pitchFamily="34" charset="0"/>
              </a:rPr>
              <a:t>insufficient energy to grow cold ! '' .</a:t>
            </a:r>
            <a:endParaRPr lang="uk-UA" b="1" dirty="0">
              <a:solidFill>
                <a:srgbClr val="002060"/>
              </a:solidFill>
              <a:effectLst/>
              <a:latin typeface="Tahoma" panose="020B0604030504040204" pitchFamily="34" charset="0"/>
              <a:ea typeface="Tahoma" panose="020B0604030504040204" pitchFamily="34" charset="0"/>
            </a:endParaRPr>
          </a:p>
        </p:txBody>
      </p:sp>
    </p:spTree>
    <p:extLst>
      <p:ext uri="{BB962C8B-B14F-4D97-AF65-F5344CB8AC3E}">
        <p14:creationId xmlns:p14="http://schemas.microsoft.com/office/powerpoint/2010/main" val="3158305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3999" y="643468"/>
            <a:ext cx="10047111" cy="5712176"/>
          </a:xfrm>
        </p:spPr>
        <p:txBody>
          <a:bodyPr>
            <a:noAutofit/>
          </a:bodyPr>
          <a:lstStyle/>
          <a:p>
            <a:pPr algn="just"/>
            <a:r>
              <a:rPr lang="en-US" sz="1600" b="1" dirty="0">
                <a:solidFill>
                  <a:srgbClr val="002060"/>
                </a:solidFill>
              </a:rPr>
              <a:t>At the time, the conventional wisdom was that the source of internal pressure which maintained all stars in equilibrium against gravitational collapse was the internal pressure of the matter composing the star which had been heated into a gas presumably, according to Eddington, by “subatomic energy’’. But when this supply of energy is exhausted and the star cools, Fowler proposed that a new equilibrium would ensue, even at zero temperature, due to the “degeneracy”</a:t>
            </a:r>
            <a:r>
              <a:rPr lang="uk-UA" sz="1600" b="1" dirty="0">
                <a:solidFill>
                  <a:srgbClr val="002060"/>
                </a:solidFill>
              </a:rPr>
              <a:t/>
            </a:r>
            <a:br>
              <a:rPr lang="uk-UA" sz="1600" b="1" dirty="0">
                <a:solidFill>
                  <a:srgbClr val="002060"/>
                </a:solidFill>
              </a:rPr>
            </a:br>
            <a:r>
              <a:rPr lang="en-US" sz="1600" b="1" dirty="0">
                <a:solidFill>
                  <a:srgbClr val="002060"/>
                </a:solidFill>
              </a:rPr>
              <a:t/>
            </a:r>
            <a:br>
              <a:rPr lang="en-US" sz="1600" b="1" dirty="0">
                <a:solidFill>
                  <a:srgbClr val="002060"/>
                </a:solidFill>
              </a:rPr>
            </a:br>
            <a:r>
              <a:rPr lang="en-US" sz="1600" b="1" dirty="0">
                <a:solidFill>
                  <a:srgbClr val="002060"/>
                </a:solidFill>
              </a:rPr>
              <a:t>pressure of the electrons caused by the exclusion principle. Fowler, however, did not attempt to determine the equilibrium properties of such a star which he regarded as “strictly analogous to one giant molecule in the ground state''.</a:t>
            </a:r>
            <a:r>
              <a:rPr lang="uk-UA" sz="1600" b="1" dirty="0">
                <a:solidFill>
                  <a:srgbClr val="002060"/>
                </a:solidFill>
              </a:rPr>
              <a:t/>
            </a:r>
            <a:br>
              <a:rPr lang="uk-UA" sz="1600" b="1" dirty="0">
                <a:solidFill>
                  <a:srgbClr val="002060"/>
                </a:solidFill>
              </a:rPr>
            </a:br>
            <a:r>
              <a:rPr lang="en-US" sz="1600" b="1" dirty="0">
                <a:solidFill>
                  <a:srgbClr val="002060"/>
                </a:solidFill>
              </a:rPr>
              <a:t>Apparently he was unaware that at the time, Llewellyn H. Thomas had developed a mathematical method to solve this problem in atomic physics</a:t>
            </a:r>
            <a:r>
              <a:rPr lang="en-US" sz="1600" b="1" baseline="30000" dirty="0">
                <a:solidFill>
                  <a:srgbClr val="002060"/>
                </a:solidFill>
              </a:rPr>
              <a:t>12</a:t>
            </a:r>
            <a:r>
              <a:rPr lang="en-US" sz="1600" b="1" dirty="0">
                <a:solidFill>
                  <a:srgbClr val="002060"/>
                </a:solidFill>
              </a:rPr>
              <a:t>. Subsequently, Stoner developed a novel minimum energy principle to obtain the equilibrium properties of such dense stars</a:t>
            </a:r>
            <a:r>
              <a:rPr lang="en-US" sz="1600" b="1" baseline="30000" dirty="0">
                <a:solidFill>
                  <a:srgbClr val="002060"/>
                </a:solidFill>
              </a:rPr>
              <a:t>13</a:t>
            </a:r>
            <a:r>
              <a:rPr lang="en-US" sz="1600" b="1" dirty="0">
                <a:solidFill>
                  <a:srgbClr val="002060"/>
                </a:solidFill>
              </a:rPr>
              <a:t>, and by applying Fowler's non-relativistic equation of state for a degenerate electron gas in a constant density approximation, he found that the density increases with the square of the mass of the star</a:t>
            </a:r>
            <a:r>
              <a:rPr lang="en-US" sz="1600" b="1" baseline="30000" dirty="0">
                <a:solidFill>
                  <a:srgbClr val="002060"/>
                </a:solidFill>
              </a:rPr>
              <a:t>14</a:t>
            </a:r>
            <a:r>
              <a:rPr lang="en-US" sz="1600" b="1" dirty="0">
                <a:solidFill>
                  <a:srgbClr val="002060"/>
                </a:solidFill>
              </a:rPr>
              <a:t>. In such a gas the mean momentum of an electron is proportional to the cube root of the density (see Appendix I), and </a:t>
            </a:r>
            <a:r>
              <a:rPr lang="en-US" sz="1600" b="1" dirty="0" err="1">
                <a:solidFill>
                  <a:srgbClr val="002060"/>
                </a:solidFill>
              </a:rPr>
              <a:t>Wilhem</a:t>
            </a:r>
            <a:r>
              <a:rPr lang="en-US" sz="1600" b="1" dirty="0">
                <a:solidFill>
                  <a:srgbClr val="002060"/>
                </a:solidFill>
              </a:rPr>
              <a:t> Anderson, a </a:t>
            </a:r>
            <a:r>
              <a:rPr lang="en-US" sz="1600" b="1" dirty="0" err="1">
                <a:solidFill>
                  <a:srgbClr val="002060"/>
                </a:solidFill>
              </a:rPr>
              <a:t>privatdozent</a:t>
            </a:r>
            <a:r>
              <a:rPr lang="en-US" sz="1600" b="1" dirty="0">
                <a:solidFill>
                  <a:srgbClr val="002060"/>
                </a:solidFill>
              </a:rPr>
              <a:t> at Tartu University, Estonia, who had read Stoner’s paper, noticed that for the mass of a white dwarf comparable to or higher than the mass of the Sun, the density calculated from Stoner’s non-relativistic mass-density relation implied that the electrons become </a:t>
            </a:r>
            <a:r>
              <a:rPr lang="en-US" sz="1600" b="1" dirty="0" smtClean="0">
                <a:solidFill>
                  <a:srgbClr val="002060"/>
                </a:solidFill>
              </a:rPr>
              <a:t>relativistic. </a:t>
            </a:r>
            <a:r>
              <a:rPr lang="en-US" sz="1600" b="1" dirty="0">
                <a:solidFill>
                  <a:srgbClr val="002060"/>
                </a:solidFill>
              </a:rPr>
              <a:t>Hence, Anderson concluded that in this regime, this </a:t>
            </a:r>
            <a:r>
              <a:rPr lang="en-US" sz="1600" b="1" dirty="0" err="1" smtClean="0">
                <a:solidFill>
                  <a:srgbClr val="002060"/>
                </a:solidFill>
              </a:rPr>
              <a:t>relationgave</a:t>
            </a:r>
            <a:r>
              <a:rPr lang="en-US" sz="1600" b="1" dirty="0" smtClean="0">
                <a:solidFill>
                  <a:srgbClr val="002060"/>
                </a:solidFill>
              </a:rPr>
              <a:t> </a:t>
            </a:r>
            <a:r>
              <a:rPr lang="en-US" sz="1600" b="1" dirty="0">
                <a:solidFill>
                  <a:srgbClr val="002060"/>
                </a:solidFill>
              </a:rPr>
              <a:t>“</a:t>
            </a:r>
            <a:r>
              <a:rPr lang="en-US" sz="1600" b="1" dirty="0" err="1">
                <a:solidFill>
                  <a:srgbClr val="002060"/>
                </a:solidFill>
              </a:rPr>
              <a:t>gröblich</a:t>
            </a:r>
            <a:r>
              <a:rPr lang="en-US" sz="1600" b="1" dirty="0">
                <a:solidFill>
                  <a:srgbClr val="002060"/>
                </a:solidFill>
              </a:rPr>
              <a:t> </a:t>
            </a:r>
            <a:r>
              <a:rPr lang="en-US" sz="1600" b="1" dirty="0" err="1">
                <a:solidFill>
                  <a:srgbClr val="002060"/>
                </a:solidFill>
              </a:rPr>
              <a:t>falschen</a:t>
            </a:r>
            <a:r>
              <a:rPr lang="en-US" sz="1600" b="1" dirty="0">
                <a:solidFill>
                  <a:srgbClr val="002060"/>
                </a:solidFill>
              </a:rPr>
              <a:t> </a:t>
            </a:r>
            <a:r>
              <a:rPr lang="en-US" sz="1600" b="1" dirty="0" err="1">
                <a:solidFill>
                  <a:srgbClr val="002060"/>
                </a:solidFill>
              </a:rPr>
              <a:t>Resultaten</a:t>
            </a:r>
            <a:r>
              <a:rPr lang="en-US" sz="1600" b="1" dirty="0">
                <a:solidFill>
                  <a:srgbClr val="002060"/>
                </a:solidFill>
              </a:rPr>
              <a:t> [gross false results]” for the properties of a white dwarf. He </a:t>
            </a:r>
            <a:r>
              <a:rPr lang="en-US" sz="1600" b="1" dirty="0" err="1">
                <a:solidFill>
                  <a:srgbClr val="002060"/>
                </a:solidFill>
              </a:rPr>
              <a:t>attemped</a:t>
            </a:r>
            <a:r>
              <a:rPr lang="en-US" sz="1600" b="1" dirty="0">
                <a:solidFill>
                  <a:srgbClr val="002060"/>
                </a:solidFill>
              </a:rPr>
              <a:t> to extend the equation of state of a degenerate electron gas to the relativistic domain, but he gave an incorrect formulation which, fortuitously, indicated that Stoner’s minimum energy principle implied a maximum value for the white dwarf mass. Alerted by Anderson’s paper, Stoner then derived the correct relativistic equation of state</a:t>
            </a:r>
            <a:r>
              <a:rPr lang="en-US" sz="1600" b="1" baseline="30000" dirty="0">
                <a:solidFill>
                  <a:srgbClr val="002060"/>
                </a:solidFill>
              </a:rPr>
              <a:t>16</a:t>
            </a:r>
            <a:r>
              <a:rPr lang="en-US" sz="1600" b="1" dirty="0">
                <a:solidFill>
                  <a:srgbClr val="002060"/>
                </a:solidFill>
              </a:rPr>
              <a:t>, and re-calculated, in a constant density approximation, the properties of white dwarfs for arbitrary densities</a:t>
            </a:r>
            <a:r>
              <a:rPr lang="en-US" sz="1600" b="1" baseline="30000" dirty="0">
                <a:solidFill>
                  <a:srgbClr val="002060"/>
                </a:solidFill>
              </a:rPr>
              <a:t>17</a:t>
            </a:r>
            <a:r>
              <a:rPr lang="en-US" sz="1600" b="1" dirty="0">
                <a:solidFill>
                  <a:srgbClr val="002060"/>
                </a:solidFill>
              </a:rPr>
              <a:t>. Thus, he obtained, now on solid theoretical grounds, the surprising result that when the density approaches infinity, the mass of the star reaches a maximum value.</a:t>
            </a:r>
            <a:r>
              <a:rPr lang="uk-UA" sz="1600" b="1" dirty="0">
                <a:solidFill>
                  <a:srgbClr val="002060"/>
                </a:solidFill>
              </a:rPr>
              <a:t/>
            </a:r>
            <a:br>
              <a:rPr lang="uk-UA" sz="1600" b="1" dirty="0">
                <a:solidFill>
                  <a:srgbClr val="002060"/>
                </a:solidFill>
              </a:rPr>
            </a:br>
            <a:endParaRPr lang="uk-UA" sz="1600" b="1" dirty="0">
              <a:solidFill>
                <a:srgbClr val="002060"/>
              </a:solidFill>
            </a:endParaRPr>
          </a:p>
        </p:txBody>
      </p:sp>
    </p:spTree>
    <p:extLst>
      <p:ext uri="{BB962C8B-B14F-4D97-AF65-F5344CB8AC3E}">
        <p14:creationId xmlns:p14="http://schemas.microsoft.com/office/powerpoint/2010/main" val="1434336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1524000" y="598311"/>
            <a:ext cx="9144000" cy="5813778"/>
          </a:xfrm>
        </p:spPr>
        <p:txBody>
          <a:bodyPr>
            <a:normAutofit fontScale="62500" lnSpcReduction="20000"/>
          </a:bodyPr>
          <a:lstStyle/>
          <a:p>
            <a:pPr algn="just"/>
            <a:r>
              <a:rPr lang="en-US" b="1" dirty="0">
                <a:solidFill>
                  <a:srgbClr val="002060"/>
                </a:solidFill>
                <a:latin typeface="Times New Roman" panose="02020603050405020304" pitchFamily="18" charset="0"/>
                <a:cs typeface="Times New Roman" panose="02020603050405020304" pitchFamily="18" charset="0"/>
              </a:rPr>
              <a:t>Two years after the appearance of the first paper</a:t>
            </a:r>
            <a:r>
              <a:rPr lang="en-US" b="1" baseline="30000" dirty="0">
                <a:solidFill>
                  <a:srgbClr val="002060"/>
                </a:solidFill>
                <a:latin typeface="Times New Roman" panose="02020603050405020304" pitchFamily="18" charset="0"/>
                <a:cs typeface="Times New Roman" panose="02020603050405020304" pitchFamily="18" charset="0"/>
              </a:rPr>
              <a:t>13</a:t>
            </a:r>
            <a:r>
              <a:rPr lang="en-US" b="1" dirty="0">
                <a:solidFill>
                  <a:srgbClr val="002060"/>
                </a:solidFill>
                <a:latin typeface="Times New Roman" panose="02020603050405020304" pitchFamily="18" charset="0"/>
                <a:cs typeface="Times New Roman" panose="02020603050405020304" pitchFamily="18" charset="0"/>
              </a:rPr>
              <a:t> by Stoner on the “ limiting density of white dwarfs”, Chandrasekhar published a paper</a:t>
            </a:r>
            <a:r>
              <a:rPr lang="en-US" b="1" baseline="30000" dirty="0">
                <a:solidFill>
                  <a:srgbClr val="002060"/>
                </a:solidFill>
                <a:latin typeface="Times New Roman" panose="02020603050405020304" pitchFamily="18" charset="0"/>
                <a:cs typeface="Times New Roman" panose="02020603050405020304" pitchFamily="18" charset="0"/>
              </a:rPr>
              <a:t>18</a:t>
            </a:r>
            <a:r>
              <a:rPr lang="en-US" b="1" dirty="0">
                <a:solidFill>
                  <a:srgbClr val="002060"/>
                </a:solidFill>
                <a:latin typeface="Times New Roman" panose="02020603050405020304" pitchFamily="18" charset="0"/>
                <a:cs typeface="Times New Roman" panose="02020603050405020304" pitchFamily="18" charset="0"/>
              </a:rPr>
              <a:t> with a similar title “arriving at the order of magnitude of the density of white stars from different considerations”. This paper was communicated by Fowler to the Philosophical Magazine . Since the non-relativistic pressure - density relation for a degenerate electron gas is a power law with exponent 5/3 (see Appendix I), Chandrasekhar realized - from having read Eddington’s book “The Internal Constitution of the Stars”</a:t>
            </a:r>
            <a:r>
              <a:rPr lang="en-US" b="1" baseline="30000" dirty="0">
                <a:solidFill>
                  <a:srgbClr val="002060"/>
                </a:solidFill>
                <a:latin typeface="Times New Roman" panose="02020603050405020304" pitchFamily="18" charset="0"/>
                <a:cs typeface="Times New Roman" panose="02020603050405020304" pitchFamily="18" charset="0"/>
              </a:rPr>
              <a:t>11</a:t>
            </a:r>
            <a:r>
              <a:rPr lang="en-US" b="1" dirty="0">
                <a:solidFill>
                  <a:srgbClr val="002060"/>
                </a:solidFill>
                <a:latin typeface="Times New Roman" panose="02020603050405020304" pitchFamily="18" charset="0"/>
                <a:cs typeface="Times New Roman" panose="02020603050405020304" pitchFamily="18" charset="0"/>
              </a:rPr>
              <a:t> , which he had obtained as an essay prize - that the solution of the differential equation for gravitational equilibrium of a low mass white dwarf was the </a:t>
            </a:r>
            <a:r>
              <a:rPr lang="en-US" b="1" dirty="0" err="1">
                <a:solidFill>
                  <a:srgbClr val="002060"/>
                </a:solidFill>
                <a:latin typeface="Times New Roman" panose="02020603050405020304" pitchFamily="18" charset="0"/>
                <a:cs typeface="Times New Roman" panose="02020603050405020304" pitchFamily="18" charset="0"/>
              </a:rPr>
              <a:t>Lande-Emde</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polytrope</a:t>
            </a:r>
            <a:r>
              <a:rPr lang="en-US" b="1" dirty="0">
                <a:solidFill>
                  <a:srgbClr val="002060"/>
                </a:solidFill>
                <a:latin typeface="Times New Roman" panose="02020603050405020304" pitchFamily="18" charset="0"/>
                <a:cs typeface="Times New Roman" panose="02020603050405020304" pitchFamily="18" charset="0"/>
              </a:rPr>
              <a:t> with index n=3/2. This solution leads to the same mass – density relation previously found by Stoner in the uniform density approximation, but with a proportionality coefficient smaller by a factor about two . Meanwhile, Stoner, in collaboration with Frank Tyler, also calculated the minimum energy of a white dwarf assuming a density distribution corresponding to the n=3/2 </a:t>
            </a:r>
            <a:r>
              <a:rPr lang="en-US" b="1" dirty="0" err="1">
                <a:solidFill>
                  <a:srgbClr val="002060"/>
                </a:solidFill>
                <a:latin typeface="Times New Roman" panose="02020603050405020304" pitchFamily="18" charset="0"/>
                <a:cs typeface="Times New Roman" panose="02020603050405020304" pitchFamily="18" charset="0"/>
              </a:rPr>
              <a:t>polytrope</a:t>
            </a:r>
            <a:r>
              <a:rPr lang="en-US" b="1" dirty="0">
                <a:solidFill>
                  <a:srgbClr val="002060"/>
                </a:solidFill>
                <a:latin typeface="Times New Roman" panose="02020603050405020304" pitchFamily="18" charset="0"/>
                <a:cs typeface="Times New Roman" panose="02020603050405020304" pitchFamily="18" charset="0"/>
              </a:rPr>
              <a:t> </a:t>
            </a:r>
            <a:r>
              <a:rPr lang="en-US" b="1" baseline="30000" dirty="0">
                <a:solidFill>
                  <a:srgbClr val="002060"/>
                </a:solidFill>
                <a:latin typeface="Times New Roman" panose="02020603050405020304" pitchFamily="18" charset="0"/>
                <a:cs typeface="Times New Roman" panose="02020603050405020304" pitchFamily="18" charset="0"/>
              </a:rPr>
              <a:t>19</a:t>
            </a:r>
            <a:r>
              <a:rPr lang="en-US" b="1" dirty="0">
                <a:solidFill>
                  <a:srgbClr val="002060"/>
                </a:solidFill>
                <a:latin typeface="Times New Roman" panose="02020603050405020304" pitchFamily="18" charset="0"/>
                <a:cs typeface="Times New Roman" panose="02020603050405020304" pitchFamily="18" charset="0"/>
              </a:rPr>
              <a:t> obtaining the same result as Chandrasekhar , and somewhat earlier Edward A. Milne also had carried out this calculation </a:t>
            </a:r>
            <a:r>
              <a:rPr lang="en-US" b="1" baseline="30000" dirty="0">
                <a:solidFill>
                  <a:srgbClr val="002060"/>
                </a:solidFill>
                <a:latin typeface="Times New Roman" panose="02020603050405020304" pitchFamily="18" charset="0"/>
                <a:cs typeface="Times New Roman" panose="02020603050405020304" pitchFamily="18" charset="0"/>
              </a:rPr>
              <a:t>20</a:t>
            </a:r>
            <a:r>
              <a:rPr lang="en-US" b="1" dirty="0">
                <a:solidFill>
                  <a:srgbClr val="002060"/>
                </a:solidFill>
                <a:latin typeface="Times New Roman" panose="02020603050405020304" pitchFamily="18" charset="0"/>
                <a:cs typeface="Times New Roman" panose="02020603050405020304" pitchFamily="18" charset="0"/>
              </a:rPr>
              <a:t>. In his paper Chandrasekhar ignored “relativistic-mass corrections”, because he did not yet know how to incorporate them, while Stoner had shown</a:t>
            </a:r>
            <a:endParaRPr lang="uk-UA" b="1"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
            </a:r>
            <a:br>
              <a:rPr lang="en-US" b="1" dirty="0">
                <a:solidFill>
                  <a:srgbClr val="002060"/>
                </a:solidFill>
                <a:latin typeface="Times New Roman" panose="02020603050405020304" pitchFamily="18" charset="0"/>
                <a:cs typeface="Times New Roman" panose="02020603050405020304" pitchFamily="18" charset="0"/>
              </a:rPr>
            </a:br>
            <a:r>
              <a:rPr lang="en-US" b="1" dirty="0">
                <a:solidFill>
                  <a:srgbClr val="002060"/>
                </a:solidFill>
                <a:latin typeface="Times New Roman" panose="02020603050405020304" pitchFamily="18" charset="0"/>
                <a:cs typeface="Times New Roman" panose="02020603050405020304" pitchFamily="18" charset="0"/>
              </a:rPr>
              <a:t>that for the white dwarf companion of Sirius these corrections gave a density almost an order of magnitude larger than the non-relativistic calculation. In his recollections</a:t>
            </a:r>
            <a:r>
              <a:rPr lang="en-US" b="1" baseline="30000" dirty="0">
                <a:solidFill>
                  <a:srgbClr val="002060"/>
                </a:solidFill>
                <a:latin typeface="Times New Roman" panose="02020603050405020304" pitchFamily="18" charset="0"/>
                <a:cs typeface="Times New Roman" panose="02020603050405020304" pitchFamily="18" charset="0"/>
              </a:rPr>
              <a:t>21</a:t>
            </a:r>
            <a:r>
              <a:rPr lang="en-US" b="1" dirty="0">
                <a:solidFill>
                  <a:srgbClr val="002060"/>
                </a:solidFill>
                <a:latin typeface="Times New Roman" panose="02020603050405020304" pitchFamily="18" charset="0"/>
                <a:cs typeface="Times New Roman" panose="02020603050405020304" pitchFamily="18" charset="0"/>
              </a:rPr>
              <a:t>, however, Chandrasekhar remarks that he had found that the degenerate electrons become relativistic </a:t>
            </a:r>
            <a:r>
              <a:rPr lang="en-US" b="1" baseline="30000" dirty="0">
                <a:solidFill>
                  <a:srgbClr val="002060"/>
                </a:solidFill>
                <a:latin typeface="Times New Roman" panose="02020603050405020304" pitchFamily="18" charset="0"/>
                <a:cs typeface="Times New Roman" panose="02020603050405020304" pitchFamily="18" charset="0"/>
              </a:rPr>
              <a:t>22</a:t>
            </a:r>
            <a:r>
              <a:rPr lang="en-US" b="1" dirty="0">
                <a:solidFill>
                  <a:srgbClr val="002060"/>
                </a:solidFill>
                <a:latin typeface="Times New Roman" panose="02020603050405020304" pitchFamily="18" charset="0"/>
                <a:cs typeface="Times New Roman" panose="02020603050405020304" pitchFamily="18" charset="0"/>
              </a:rPr>
              <a:t> for white dwarfs with masses which are comparable or larger than the mass of the Sun. His calculation in the extreme relativistic limit appeared separately in a very short paper (two pages long) on “ the maximum mass of ideal white dwarfs </a:t>
            </a:r>
            <a:r>
              <a:rPr lang="en-US" b="1" baseline="30000" dirty="0">
                <a:solidFill>
                  <a:srgbClr val="002060"/>
                </a:solidFill>
                <a:latin typeface="Times New Roman" panose="02020603050405020304" pitchFamily="18" charset="0"/>
                <a:cs typeface="Times New Roman" panose="02020603050405020304" pitchFamily="18" charset="0"/>
              </a:rPr>
              <a:t>23</a:t>
            </a:r>
            <a:r>
              <a:rPr lang="en-US" b="1" dirty="0">
                <a:solidFill>
                  <a:srgbClr val="002060"/>
                </a:solidFill>
                <a:latin typeface="Times New Roman" panose="02020603050405020304" pitchFamily="18" charset="0"/>
                <a:cs typeface="Times New Roman" panose="02020603050405020304" pitchFamily="18" charset="0"/>
              </a:rPr>
              <a:t>. Again, Chandrasekhar was able to obtain his result with great ease, because the relevant solution of the differential equation for gravitational equilibrium for the extreme relativistic equation of state of a degenerate electron, which has an exponent 4/3 (see Appendix I),</a:t>
            </a:r>
            <a:endParaRPr lang="uk-UA" b="1"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corresponds to the </a:t>
            </a:r>
            <a:r>
              <a:rPr lang="en-US" b="1" dirty="0" err="1">
                <a:solidFill>
                  <a:srgbClr val="002060"/>
                </a:solidFill>
                <a:latin typeface="Times New Roman" panose="02020603050405020304" pitchFamily="18" charset="0"/>
                <a:cs typeface="Times New Roman" panose="02020603050405020304" pitchFamily="18" charset="0"/>
              </a:rPr>
              <a:t>the</a:t>
            </a:r>
            <a:r>
              <a:rPr lang="en-US" b="1" dirty="0">
                <a:solidFill>
                  <a:srgbClr val="002060"/>
                </a:solidFill>
                <a:latin typeface="Times New Roman" panose="02020603050405020304" pitchFamily="18" charset="0"/>
                <a:cs typeface="Times New Roman" panose="02020603050405020304" pitchFamily="18" charset="0"/>
              </a:rPr>
              <a:t> </a:t>
            </a:r>
            <a:r>
              <a:rPr lang="en-US" b="1" i="1" dirty="0">
                <a:solidFill>
                  <a:srgbClr val="002060"/>
                </a:solidFill>
                <a:latin typeface="Times New Roman" panose="02020603050405020304" pitchFamily="18" charset="0"/>
                <a:cs typeface="Times New Roman" panose="02020603050405020304" pitchFamily="18" charset="0"/>
              </a:rPr>
              <a:t>n </a:t>
            </a:r>
            <a:r>
              <a:rPr lang="en-US" b="1" dirty="0">
                <a:solidFill>
                  <a:srgbClr val="002060"/>
                </a:solidFill>
                <a:latin typeface="Times New Roman" panose="02020603050405020304" pitchFamily="18" charset="0"/>
                <a:cs typeface="Times New Roman" panose="02020603050405020304" pitchFamily="18" charset="0"/>
              </a:rPr>
              <a:t>= 3 Lane-</a:t>
            </a:r>
            <a:r>
              <a:rPr lang="en-US" b="1" dirty="0" err="1">
                <a:solidFill>
                  <a:srgbClr val="002060"/>
                </a:solidFill>
                <a:latin typeface="Times New Roman" panose="02020603050405020304" pitchFamily="18" charset="0"/>
                <a:cs typeface="Times New Roman" panose="02020603050405020304" pitchFamily="18" charset="0"/>
              </a:rPr>
              <a:t>Emde</a:t>
            </a:r>
            <a:r>
              <a:rPr lang="en-US" b="1" dirty="0">
                <a:solidFill>
                  <a:srgbClr val="002060"/>
                </a:solidFill>
                <a:latin typeface="Times New Roman" panose="02020603050405020304" pitchFamily="18" charset="0"/>
                <a:cs typeface="Times New Roman" panose="02020603050405020304" pitchFamily="18" charset="0"/>
              </a:rPr>
              <a:t> </a:t>
            </a:r>
            <a:r>
              <a:rPr lang="en-US" b="1" dirty="0" err="1">
                <a:solidFill>
                  <a:srgbClr val="002060"/>
                </a:solidFill>
                <a:latin typeface="Times New Roman" panose="02020603050405020304" pitchFamily="18" charset="0"/>
                <a:cs typeface="Times New Roman" panose="02020603050405020304" pitchFamily="18" charset="0"/>
              </a:rPr>
              <a:t>polytrope</a:t>
            </a:r>
            <a:r>
              <a:rPr lang="en-US" b="1" dirty="0">
                <a:solidFill>
                  <a:srgbClr val="002060"/>
                </a:solidFill>
                <a:latin typeface="Times New Roman" panose="02020603050405020304" pitchFamily="18" charset="0"/>
                <a:cs typeface="Times New Roman" panose="02020603050405020304" pitchFamily="18" charset="0"/>
              </a:rPr>
              <a:t> solution, which also </a:t>
            </a:r>
            <a:r>
              <a:rPr lang="en-US" b="1" dirty="0" err="1" smtClean="0">
                <a:solidFill>
                  <a:srgbClr val="002060"/>
                </a:solidFill>
                <a:latin typeface="Times New Roman" panose="02020603050405020304" pitchFamily="18" charset="0"/>
                <a:cs typeface="Times New Roman" panose="02020603050405020304" pitchFamily="18" charset="0"/>
              </a:rPr>
              <a:t>appearsin</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Eddington's book </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It turns out that for </a:t>
            </a:r>
            <a:r>
              <a:rPr lang="en-US" b="1" i="1" dirty="0">
                <a:solidFill>
                  <a:srgbClr val="002060"/>
                </a:solidFill>
                <a:latin typeface="Times New Roman" panose="02020603050405020304" pitchFamily="18" charset="0"/>
                <a:cs typeface="Times New Roman" panose="02020603050405020304" pitchFamily="18" charset="0"/>
              </a:rPr>
              <a:t>n </a:t>
            </a:r>
            <a:r>
              <a:rPr lang="en-US" b="1" dirty="0">
                <a:solidFill>
                  <a:srgbClr val="002060"/>
                </a:solidFill>
                <a:latin typeface="Times New Roman" panose="02020603050405020304" pitchFamily="18" charset="0"/>
                <a:cs typeface="Times New Roman" panose="02020603050405020304" pitchFamily="18" charset="0"/>
              </a:rPr>
              <a:t>= 3 the mass is independent of </a:t>
            </a:r>
            <a:r>
              <a:rPr lang="en-US" b="1" dirty="0" err="1" smtClean="0">
                <a:solidFill>
                  <a:srgbClr val="002060"/>
                </a:solidFill>
                <a:latin typeface="Times New Roman" panose="02020603050405020304" pitchFamily="18" charset="0"/>
                <a:cs typeface="Times New Roman" panose="02020603050405020304" pitchFamily="18" charset="0"/>
              </a:rPr>
              <a:t>thecentral</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or mean density of the star. Chandrasekhar acknowledged that his result was in surprising “agreement'' with Stoner's result , but he also claimed, without giving any proof, that the critical mass was a maximum. Later, in an interview with Spencer </a:t>
            </a:r>
            <a:r>
              <a:rPr lang="en-US" b="1" dirty="0" err="1">
                <a:solidFill>
                  <a:srgbClr val="002060"/>
                </a:solidFill>
                <a:latin typeface="Times New Roman" panose="02020603050405020304" pitchFamily="18" charset="0"/>
                <a:cs typeface="Times New Roman" panose="02020603050405020304" pitchFamily="18" charset="0"/>
              </a:rPr>
              <a:t>Weart</a:t>
            </a:r>
            <a:r>
              <a:rPr lang="en-US" b="1" dirty="0">
                <a:solidFill>
                  <a:srgbClr val="002060"/>
                </a:solidFill>
                <a:latin typeface="Times New Roman" panose="02020603050405020304" pitchFamily="18" charset="0"/>
                <a:cs typeface="Times New Roman" panose="02020603050405020304" pitchFamily="18" charset="0"/>
              </a:rPr>
              <a:t> </a:t>
            </a:r>
            <a:r>
              <a:rPr lang="en-US" b="1" baseline="30000" dirty="0">
                <a:solidFill>
                  <a:srgbClr val="002060"/>
                </a:solidFill>
                <a:latin typeface="Times New Roman" panose="02020603050405020304" pitchFamily="18" charset="0"/>
                <a:cs typeface="Times New Roman" panose="02020603050405020304" pitchFamily="18" charset="0"/>
              </a:rPr>
              <a:t>24</a:t>
            </a:r>
            <a:r>
              <a:rPr lang="en-US" b="1" dirty="0">
                <a:solidFill>
                  <a:srgbClr val="002060"/>
                </a:solidFill>
                <a:latin typeface="Times New Roman" panose="02020603050405020304" pitchFamily="18" charset="0"/>
                <a:cs typeface="Times New Roman" panose="02020603050405020304" pitchFamily="18" charset="0"/>
              </a:rPr>
              <a:t>, Chandrasekhar acknowledged that</a:t>
            </a:r>
            <a:endParaRPr lang="uk-UA" b="1"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“…at first I didn’t understand what this limit meant and I didn’t know how it would end </a:t>
            </a:r>
            <a:r>
              <a:rPr lang="en-US" b="1" dirty="0" smtClean="0">
                <a:solidFill>
                  <a:srgbClr val="002060"/>
                </a:solidFill>
                <a:latin typeface="Times New Roman" panose="02020603050405020304" pitchFamily="18" charset="0"/>
                <a:cs typeface="Times New Roman" panose="02020603050405020304" pitchFamily="18" charset="0"/>
              </a:rPr>
              <a:t>, </a:t>
            </a:r>
            <a:r>
              <a:rPr lang="en-US" b="1" dirty="0">
                <a:solidFill>
                  <a:srgbClr val="002060"/>
                </a:solidFill>
                <a:latin typeface="Times New Roman" panose="02020603050405020304" pitchFamily="18" charset="0"/>
                <a:cs typeface="Times New Roman" panose="02020603050405020304" pitchFamily="18" charset="0"/>
              </a:rPr>
              <a:t>and how it related to the 3/2 low mass </a:t>
            </a:r>
            <a:r>
              <a:rPr lang="en-US" b="1" dirty="0" err="1">
                <a:solidFill>
                  <a:srgbClr val="002060"/>
                </a:solidFill>
                <a:latin typeface="Times New Roman" panose="02020603050405020304" pitchFamily="18" charset="0"/>
                <a:cs typeface="Times New Roman" panose="02020603050405020304" pitchFamily="18" charset="0"/>
              </a:rPr>
              <a:t>polytropes</a:t>
            </a:r>
            <a:r>
              <a:rPr lang="en-US" b="1" dirty="0">
                <a:solidFill>
                  <a:srgbClr val="002060"/>
                </a:solidFill>
                <a:latin typeface="Times New Roman" panose="02020603050405020304" pitchFamily="18" charset="0"/>
                <a:cs typeface="Times New Roman" panose="02020603050405020304" pitchFamily="18" charset="0"/>
              </a:rPr>
              <a:t>. But all that I did when I was in England and wrote my second paper on it”.</a:t>
            </a:r>
            <a:endParaRPr lang="uk-UA" b="1" dirty="0">
              <a:solidFill>
                <a:srgbClr val="002060"/>
              </a:solidFill>
              <a:latin typeface="Times New Roman" panose="02020603050405020304" pitchFamily="18" charset="0"/>
              <a:cs typeface="Times New Roman" panose="02020603050405020304" pitchFamily="18" charset="0"/>
            </a:endParaRPr>
          </a:p>
          <a:p>
            <a:pPr algn="just"/>
            <a:r>
              <a:rPr lang="en-US" b="1" dirty="0">
                <a:solidFill>
                  <a:srgbClr val="002060"/>
                </a:solidFill>
                <a:latin typeface="Times New Roman" panose="02020603050405020304" pitchFamily="18" charset="0"/>
                <a:cs typeface="Times New Roman" panose="02020603050405020304" pitchFamily="18" charset="0"/>
              </a:rPr>
              <a:t> </a:t>
            </a:r>
            <a:endParaRPr lang="uk-UA"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27014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ідзаголовок 2"/>
          <p:cNvSpPr>
            <a:spLocks noGrp="1"/>
          </p:cNvSpPr>
          <p:nvPr>
            <p:ph type="subTitle" idx="1"/>
          </p:nvPr>
        </p:nvSpPr>
        <p:spPr>
          <a:xfrm>
            <a:off x="1524000" y="745067"/>
            <a:ext cx="9144000" cy="5486400"/>
          </a:xfrm>
        </p:spPr>
        <p:txBody>
          <a:bodyPr>
            <a:normAutofit fontScale="92500"/>
          </a:bodyPr>
          <a:lstStyle/>
          <a:p>
            <a:pPr algn="just"/>
            <a:r>
              <a:rPr lang="en-US" b="1" dirty="0">
                <a:solidFill>
                  <a:srgbClr val="002060"/>
                </a:solidFill>
              </a:rPr>
              <a:t>But a proof that the critical mass is a maximum already had been given in the uniform density approximation by Stoner, who also had shown analytically that the mass of a white dwarf is a monotonically increasing function of the density which is finite at infinite density, while it took Chandrasekhar several additional months before he found a rough argument to show that at the critical mass the density becomes </a:t>
            </a:r>
            <a:r>
              <a:rPr lang="en-US" b="1" dirty="0" smtClean="0">
                <a:solidFill>
                  <a:srgbClr val="002060"/>
                </a:solidFill>
              </a:rPr>
              <a:t>infinite. </a:t>
            </a:r>
            <a:r>
              <a:rPr lang="en-US" b="1" dirty="0">
                <a:solidFill>
                  <a:srgbClr val="002060"/>
                </a:solidFill>
              </a:rPr>
              <a:t>But the fact that he was aware of Stoner’s analysis was left unmentioned, although it is clear that it must have given him confidence in the validity of his result.</a:t>
            </a:r>
            <a:endParaRPr lang="uk-UA" b="1" dirty="0">
              <a:solidFill>
                <a:srgbClr val="002060"/>
              </a:solidFill>
            </a:endParaRPr>
          </a:p>
          <a:p>
            <a:pPr algn="just"/>
            <a:r>
              <a:rPr lang="en-US" b="1" dirty="0">
                <a:solidFill>
                  <a:srgbClr val="002060"/>
                </a:solidFill>
              </a:rPr>
              <a:t>Stoner's fully relativistic analytic solution, in the uniform density approximation (see Appendix I), for the mass-radius dependence of the dense </a:t>
            </a:r>
            <a:r>
              <a:rPr lang="en-US" b="1" dirty="0" smtClean="0">
                <a:solidFill>
                  <a:srgbClr val="002060"/>
                </a:solidFill>
              </a:rPr>
              <a:t>stars </a:t>
            </a:r>
            <a:r>
              <a:rPr lang="en-US" b="1" dirty="0">
                <a:solidFill>
                  <a:srgbClr val="002060"/>
                </a:solidFill>
              </a:rPr>
              <a:t>is shown graphically in Fig. 1. His result is compared with ten numerical calculations, shown by circles, which Chandrasekhar obtained five years later by integrating numerically the differential equations of gravitational equilibrium with Stoner's relativistic pressure-density equation of </a:t>
            </a:r>
            <a:r>
              <a:rPr lang="en-US" b="1" dirty="0" smtClean="0">
                <a:solidFill>
                  <a:srgbClr val="002060"/>
                </a:solidFill>
              </a:rPr>
              <a:t>state.</a:t>
            </a:r>
            <a:endParaRPr lang="uk-UA" b="1" dirty="0">
              <a:solidFill>
                <a:srgbClr val="002060"/>
              </a:solidFill>
            </a:endParaRPr>
          </a:p>
          <a:p>
            <a:r>
              <a:rPr lang="en-US" dirty="0"/>
              <a:t/>
            </a:r>
            <a:br>
              <a:rPr lang="en-US" dirty="0"/>
            </a:br>
            <a:endParaRPr lang="uk-UA" dirty="0"/>
          </a:p>
        </p:txBody>
      </p:sp>
    </p:spTree>
    <p:extLst>
      <p:ext uri="{BB962C8B-B14F-4D97-AF65-F5344CB8AC3E}">
        <p14:creationId xmlns:p14="http://schemas.microsoft.com/office/powerpoint/2010/main" val="9666020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Рисунок 10"/>
          <p:cNvPicPr>
            <a:picLocks noChangeAspect="1"/>
          </p:cNvPicPr>
          <p:nvPr/>
        </p:nvPicPr>
        <p:blipFill>
          <a:blip r:embed="rId2"/>
          <a:stretch>
            <a:fillRect/>
          </a:stretch>
        </p:blipFill>
        <p:spPr>
          <a:xfrm>
            <a:off x="3239911" y="376061"/>
            <a:ext cx="4657725" cy="4743450"/>
          </a:xfrm>
          <a:prstGeom prst="rect">
            <a:avLst/>
          </a:prstGeom>
        </p:spPr>
      </p:pic>
      <mc:AlternateContent xmlns:mc="http://schemas.openxmlformats.org/markup-compatibility/2006" xmlns:a14="http://schemas.microsoft.com/office/drawing/2010/main">
        <mc:Choice Requires="a14">
          <p:sp>
            <p:nvSpPr>
              <p:cNvPr id="3" name="Підзаголовок 2"/>
              <p:cNvSpPr>
                <a:spLocks noGrp="1"/>
              </p:cNvSpPr>
              <p:nvPr>
                <p:ph type="subTitle" idx="1"/>
              </p:nvPr>
            </p:nvSpPr>
            <p:spPr>
              <a:xfrm>
                <a:off x="925689" y="5260621"/>
                <a:ext cx="9742311" cy="1106312"/>
              </a:xfrm>
            </p:spPr>
            <p:txBody>
              <a:bodyPr>
                <a:normAutofit fontScale="55000" lnSpcReduction="20000"/>
              </a:bodyPr>
              <a:lstStyle/>
              <a:p>
                <a:pPr algn="just"/>
                <a:r>
                  <a:rPr lang="en-US" b="1" dirty="0" smtClean="0">
                    <a:solidFill>
                      <a:srgbClr val="002060"/>
                    </a:solidFill>
                    <a:latin typeface="Times New Roman" panose="02020603050405020304" pitchFamily="18" charset="0"/>
                    <a:cs typeface="Times New Roman" panose="02020603050405020304" pitchFamily="18" charset="0"/>
                  </a:rPr>
                  <a:t>Fig. 1. </a:t>
                </a:r>
                <a:r>
                  <a:rPr lang="en-US" dirty="0" smtClean="0">
                    <a:solidFill>
                      <a:srgbClr val="002060"/>
                    </a:solidFill>
                    <a:latin typeface="Times New Roman" panose="02020603050405020304" pitchFamily="18" charset="0"/>
                    <a:cs typeface="Times New Roman" panose="02020603050405020304" pitchFamily="18" charset="0"/>
                  </a:rPr>
                  <a:t>The dark line is a plot of the scaled radius, </a:t>
                </a:r>
                <a:r>
                  <a:rPr lang="en-US" i="1" dirty="0">
                    <a:solidFill>
                      <a:srgbClr val="002060"/>
                    </a:solidFill>
                    <a:latin typeface="Times New Roman" panose="02020603050405020304" pitchFamily="18" charset="0"/>
                    <a:cs typeface="Times New Roman" panose="02020603050405020304" pitchFamily="18" charset="0"/>
                  </a:rPr>
                  <a:t>R</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R</a:t>
                </a:r>
                <a:r>
                  <a:rPr lang="en-US" dirty="0">
                    <a:solidFill>
                      <a:srgbClr val="002060"/>
                    </a:solidFill>
                    <a:latin typeface="Times New Roman" panose="02020603050405020304" pitchFamily="18" charset="0"/>
                    <a:cs typeface="Times New Roman" panose="02020603050405020304" pitchFamily="18" charset="0"/>
                  </a:rPr>
                  <a:t>1 </a:t>
                </a:r>
                <a:r>
                  <a:rPr lang="en-US" baseline="30000" dirty="0">
                    <a:solidFill>
                      <a:srgbClr val="002060"/>
                    </a:solidFill>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vs. scaled mass, </a:t>
                </a:r>
                <a:r>
                  <a:rPr lang="en-US" i="1" dirty="0">
                    <a:solidFill>
                      <a:srgbClr val="002060"/>
                    </a:solidFill>
                    <a:latin typeface="Times New Roman" panose="02020603050405020304" pitchFamily="18" charset="0"/>
                    <a:cs typeface="Times New Roman" panose="02020603050405020304" pitchFamily="18" charset="0"/>
                  </a:rPr>
                  <a:t>M</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Mc </a:t>
                </a:r>
                <a:r>
                  <a:rPr lang="en-US" dirty="0">
                    <a:solidFill>
                      <a:srgbClr val="002060"/>
                    </a:solidFill>
                    <a:latin typeface="Times New Roman" panose="02020603050405020304" pitchFamily="18" charset="0"/>
                    <a:cs typeface="Times New Roman" panose="02020603050405020304" pitchFamily="18" charset="0"/>
                  </a:rPr>
                  <a:t>of Stoner's 1930 analytic solution in the uniform density approximation. The circles are the solutions published in 1935 by Chandrasekhar, who numerically integrated the equations of gravitational equilibrium using Stoner's pressure-density relativistic equation of state. The mass is given in units of the critical mass </a:t>
                </a:r>
                <a:r>
                  <a:rPr lang="en-US" i="1" dirty="0">
                    <a:solidFill>
                      <a:srgbClr val="002060"/>
                    </a:solidFill>
                    <a:latin typeface="Times New Roman" panose="02020603050405020304" pitchFamily="18" charset="0"/>
                    <a:cs typeface="Times New Roman" panose="02020603050405020304" pitchFamily="18" charset="0"/>
                  </a:rPr>
                  <a:t>Mc </a:t>
                </a:r>
                <a:r>
                  <a:rPr lang="en-US" dirty="0">
                    <a:solidFill>
                      <a:srgbClr val="002060"/>
                    </a:solidFill>
                    <a:latin typeface="Times New Roman" panose="02020603050405020304" pitchFamily="18" charset="0"/>
                    <a:cs typeface="Times New Roman" panose="02020603050405020304" pitchFamily="18" charset="0"/>
                  </a:rPr>
                  <a:t>, and the radius in units of a length </a:t>
                </a:r>
                <a:r>
                  <a:rPr lang="en-US" i="1" dirty="0">
                    <a:solidFill>
                      <a:srgbClr val="002060"/>
                    </a:solidFill>
                    <a:latin typeface="Times New Roman" panose="02020603050405020304" pitchFamily="18" charset="0"/>
                    <a:cs typeface="Times New Roman" panose="02020603050405020304" pitchFamily="18" charset="0"/>
                  </a:rPr>
                  <a:t>R</a:t>
                </a:r>
                <a:r>
                  <a:rPr lang="en-US" baseline="-25000" dirty="0">
                    <a:solidFill>
                      <a:srgbClr val="002060"/>
                    </a:solidFill>
                    <a:latin typeface="Times New Roman" panose="02020603050405020304" pitchFamily="18" charset="0"/>
                    <a:cs typeface="Times New Roman" panose="02020603050405020304" pitchFamily="18" charset="0"/>
                  </a:rPr>
                  <a:t>1</a:t>
                </a:r>
                <a:r>
                  <a:rPr lang="en-US" dirty="0">
                    <a:solidFill>
                      <a:srgbClr val="002060"/>
                    </a:solidFill>
                    <a:latin typeface="Times New Roman" panose="02020603050405020304" pitchFamily="18" charset="0"/>
                    <a:cs typeface="Times New Roman" panose="02020603050405020304" pitchFamily="18" charset="0"/>
                  </a:rPr>
                  <a:t> for which (</a:t>
                </a:r>
                <a:r>
                  <a:rPr lang="en-US" i="1" dirty="0">
                    <a:solidFill>
                      <a:srgbClr val="002060"/>
                    </a:solidFill>
                    <a:latin typeface="Times New Roman" panose="02020603050405020304" pitchFamily="18" charset="0"/>
                    <a:cs typeface="Times New Roman" panose="02020603050405020304" pitchFamily="18" charset="0"/>
                  </a:rPr>
                  <a:t>M</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Mc</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R</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R </a:t>
                </a:r>
                <a:r>
                  <a:rPr lang="en-US" dirty="0">
                    <a:solidFill>
                      <a:srgbClr val="002060"/>
                    </a:solidFill>
                    <a:latin typeface="Times New Roman" panose="02020603050405020304" pitchFamily="18" charset="0"/>
                    <a:cs typeface="Times New Roman" panose="02020603050405020304" pitchFamily="18" charset="0"/>
                  </a:rPr>
                  <a:t>)</a:t>
                </a:r>
                <a:r>
                  <a:rPr lang="en-US" baseline="30000" dirty="0">
                    <a:solidFill>
                      <a:srgbClr val="002060"/>
                    </a:solidFill>
                    <a:latin typeface="Times New Roman" panose="02020603050405020304" pitchFamily="18" charset="0"/>
                    <a:cs typeface="Times New Roman" panose="02020603050405020304" pitchFamily="18" charset="0"/>
                  </a:rPr>
                  <a:t>3</a:t>
                </a:r>
                <a14:m>
                  <m:oMath xmlns:m="http://schemas.openxmlformats.org/officeDocument/2006/math">
                    <m:r>
                      <a:rPr lang="en-US" b="0" i="1" baseline="30000">
                        <a:solidFill>
                          <a:srgbClr val="002060"/>
                        </a:solidFill>
                        <a:latin typeface="Cambria Math" panose="02040503050406030204" pitchFamily="18" charset="0"/>
                      </a:rPr>
                      <m:t> ≈1</m:t>
                    </m:r>
                  </m:oMath>
                </a14:m>
                <a:r>
                  <a:rPr lang="en-US" dirty="0">
                    <a:solidFill>
                      <a:srgbClr val="002060"/>
                    </a:solidFill>
                    <a:latin typeface="Times New Roman" panose="02020603050405020304" pitchFamily="18" charset="0"/>
                    <a:cs typeface="Times New Roman" panose="02020603050405020304" pitchFamily="18" charset="0"/>
                  </a:rPr>
                  <a:t> in the non-relativistic limit, (</a:t>
                </a:r>
                <a:r>
                  <a:rPr lang="en-US" i="1" dirty="0">
                    <a:solidFill>
                      <a:srgbClr val="002060"/>
                    </a:solidFill>
                    <a:latin typeface="Times New Roman" panose="02020603050405020304" pitchFamily="18" charset="0"/>
                    <a:cs typeface="Times New Roman" panose="02020603050405020304" pitchFamily="18" charset="0"/>
                  </a:rPr>
                  <a:t>M</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Mc</a:t>
                </a:r>
                <a:r>
                  <a:rPr lang="en-US" dirty="0">
                    <a:solidFill>
                      <a:srgbClr val="002060"/>
                    </a:solidFill>
                    <a:latin typeface="Times New Roman" panose="02020603050405020304" pitchFamily="18" charset="0"/>
                    <a:cs typeface="Times New Roman" panose="02020603050405020304" pitchFamily="18" charset="0"/>
                  </a:rPr>
                  <a:t>) &lt;&lt; 1. The dashed line is the non-relativistic solution </a:t>
                </a:r>
                <a:r>
                  <a:rPr lang="en-US" i="1" dirty="0">
                    <a:solidFill>
                      <a:srgbClr val="002060"/>
                    </a:solidFill>
                    <a:latin typeface="Times New Roman" panose="02020603050405020304" pitchFamily="18" charset="0"/>
                    <a:cs typeface="Times New Roman" panose="02020603050405020304" pitchFamily="18" charset="0"/>
                  </a:rPr>
                  <a:t>R</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R</a:t>
                </a:r>
                <a:r>
                  <a:rPr lang="en-US" dirty="0">
                    <a:solidFill>
                      <a:srgbClr val="002060"/>
                    </a:solidFill>
                    <a:latin typeface="Times New Roman" panose="02020603050405020304" pitchFamily="18" charset="0"/>
                    <a:cs typeface="Times New Roman" panose="02020603050405020304" pitchFamily="18" charset="0"/>
                  </a:rPr>
                  <a:t>1 = (</a:t>
                </a:r>
                <a:r>
                  <a:rPr lang="en-US" i="1" dirty="0">
                    <a:solidFill>
                      <a:srgbClr val="002060"/>
                    </a:solidFill>
                    <a:latin typeface="Times New Roman" panose="02020603050405020304" pitchFamily="18" charset="0"/>
                    <a:cs typeface="Times New Roman" panose="02020603050405020304" pitchFamily="18" charset="0"/>
                  </a:rPr>
                  <a:t>MC</a:t>
                </a:r>
                <a:r>
                  <a:rPr lang="en-US" dirty="0">
                    <a:solidFill>
                      <a:srgbClr val="002060"/>
                    </a:solidFill>
                    <a:latin typeface="Times New Roman" panose="02020603050405020304" pitchFamily="18" charset="0"/>
                    <a:cs typeface="Times New Roman" panose="02020603050405020304" pitchFamily="18" charset="0"/>
                  </a:rPr>
                  <a:t>/</a:t>
                </a:r>
                <a:r>
                  <a:rPr lang="en-US" i="1" dirty="0">
                    <a:solidFill>
                      <a:srgbClr val="002060"/>
                    </a:solidFill>
                    <a:latin typeface="Times New Roman" panose="02020603050405020304" pitchFamily="18" charset="0"/>
                    <a:cs typeface="Times New Roman" panose="02020603050405020304" pitchFamily="18" charset="0"/>
                  </a:rPr>
                  <a:t>M </a:t>
                </a:r>
                <a:r>
                  <a:rPr lang="en-US" dirty="0">
                    <a:solidFill>
                      <a:srgbClr val="002060"/>
                    </a:solidFill>
                    <a:latin typeface="Times New Roman" panose="02020603050405020304" pitchFamily="18" charset="0"/>
                    <a:cs typeface="Times New Roman" panose="02020603050405020304" pitchFamily="18" charset="0"/>
                  </a:rPr>
                  <a:t>)</a:t>
                </a:r>
                <a:r>
                  <a:rPr lang="en-US" baseline="30000" dirty="0">
                    <a:solidFill>
                      <a:srgbClr val="002060"/>
                    </a:solidFill>
                    <a:latin typeface="Times New Roman" panose="02020603050405020304" pitchFamily="18" charset="0"/>
                    <a:cs typeface="Times New Roman" panose="02020603050405020304" pitchFamily="18" charset="0"/>
                  </a:rPr>
                  <a:t>1/3</a:t>
                </a:r>
                <a:r>
                  <a:rPr lang="en-US" dirty="0">
                    <a:solidFill>
                      <a:srgbClr val="002060"/>
                    </a:solidFill>
                    <a:latin typeface="Times New Roman" panose="02020603050405020304" pitchFamily="18" charset="0"/>
                    <a:cs typeface="Times New Roman" panose="02020603050405020304" pitchFamily="18" charset="0"/>
                  </a:rPr>
                  <a:t> .</a:t>
                </a:r>
                <a:endParaRPr lang="uk-UA" dirty="0">
                  <a:solidFill>
                    <a:srgbClr val="002060"/>
                  </a:solidFill>
                  <a:latin typeface="Times New Roman" panose="02020603050405020304" pitchFamily="18" charset="0"/>
                  <a:cs typeface="Times New Roman" panose="02020603050405020304" pitchFamily="18" charset="0"/>
                </a:endParaRPr>
              </a:p>
              <a:p>
                <a:pPr algn="just"/>
                <a:r>
                  <a:rPr lang="en-US" baseline="30000" dirty="0">
                    <a:solidFill>
                      <a:srgbClr val="002060"/>
                    </a:solidFill>
                    <a:latin typeface="Times New Roman" panose="02020603050405020304" pitchFamily="18" charset="0"/>
                    <a:cs typeface="Times New Roman" panose="02020603050405020304" pitchFamily="18" charset="0"/>
                  </a:rPr>
                  <a:t> </a:t>
                </a:r>
                <a:endParaRPr lang="uk-UA" dirty="0">
                  <a:solidFill>
                    <a:srgbClr val="002060"/>
                  </a:solidFill>
                  <a:latin typeface="Times New Roman" panose="02020603050405020304" pitchFamily="18" charset="0"/>
                  <a:cs typeface="Times New Roman" panose="02020603050405020304" pitchFamily="18" charset="0"/>
                </a:endParaRPr>
              </a:p>
              <a:p>
                <a:endParaRPr lang="uk-UA" dirty="0"/>
              </a:p>
            </p:txBody>
          </p:sp>
        </mc:Choice>
        <mc:Fallback xmlns="">
          <p:sp>
            <p:nvSpPr>
              <p:cNvPr id="3" name="Підзаголовок 2"/>
              <p:cNvSpPr>
                <a:spLocks noGrp="1" noRot="1" noChangeAspect="1" noMove="1" noResize="1" noEditPoints="1" noAdjustHandles="1" noChangeArrowheads="1" noChangeShapeType="1" noTextEdit="1"/>
              </p:cNvSpPr>
              <p:nvPr>
                <p:ph type="subTitle" idx="1"/>
              </p:nvPr>
            </p:nvSpPr>
            <p:spPr>
              <a:xfrm>
                <a:off x="925689" y="5260621"/>
                <a:ext cx="9742311" cy="1106312"/>
              </a:xfrm>
              <a:blipFill rotWithShape="0">
                <a:blip r:embed="rId3"/>
                <a:stretch>
                  <a:fillRect l="-125" t="-5525" r="-63"/>
                </a:stretch>
              </a:blipFill>
            </p:spPr>
            <p:txBody>
              <a:bodyPr/>
              <a:lstStyle/>
              <a:p>
                <a:r>
                  <a:rPr lang="uk-UA">
                    <a:noFill/>
                  </a:rPr>
                  <a:t> </a:t>
                </a:r>
              </a:p>
            </p:txBody>
          </p:sp>
        </mc:Fallback>
      </mc:AlternateContent>
    </p:spTree>
    <p:extLst>
      <p:ext uri="{BB962C8B-B14F-4D97-AF65-F5344CB8AC3E}">
        <p14:creationId xmlns:p14="http://schemas.microsoft.com/office/powerpoint/2010/main" val="208241873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300</TotalTime>
  <Words>3384</Words>
  <Application>Microsoft Office PowerPoint</Application>
  <PresentationFormat>Широкий екран</PresentationFormat>
  <Paragraphs>79</Paragraphs>
  <Slides>19</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19</vt:i4>
      </vt:variant>
    </vt:vector>
  </HeadingPairs>
  <TitlesOfParts>
    <vt:vector size="27" baseType="lpstr">
      <vt:lpstr>Arial Unicode MS</vt:lpstr>
      <vt:lpstr>Arial</vt:lpstr>
      <vt:lpstr>Calibri</vt:lpstr>
      <vt:lpstr>Calibri Light</vt:lpstr>
      <vt:lpstr>Cambria Math</vt:lpstr>
      <vt:lpstr>Tahoma</vt:lpstr>
      <vt:lpstr>Times New Roman</vt:lpstr>
      <vt:lpstr>Тема Office</vt:lpstr>
      <vt:lpstr>   TO QUESTION OF CREATION THE WHITE DWARFS THEORY </vt:lpstr>
      <vt:lpstr>Презентація PowerPoint</vt:lpstr>
      <vt:lpstr>Презентація PowerPoint</vt:lpstr>
      <vt:lpstr>INTRODUCTION</vt:lpstr>
      <vt:lpstr>Презентація PowerPoint</vt:lpstr>
      <vt:lpstr>At the time, the conventional wisdom was that the source of internal pressure which maintained all stars in equilibrium against gravitational collapse was the internal pressure of the matter composing the star which had been heated into a gas presumably, according to Eddington, by “subatomic energy’’. But when this supply of energy is exhausted and the star cools, Fowler proposed that a new equilibrium would ensue, even at zero temperature, due to the “degeneracy”  pressure of the electrons caused by the exclusion principle. Fowler, however, did not attempt to determine the equilibrium properties of such a star which he regarded as “strictly analogous to one giant molecule in the ground state''. Apparently he was unaware that at the time, Llewellyn H. Thomas had developed a mathematical method to solve this problem in atomic physics12. Subsequently, Stoner developed a novel minimum energy principle to obtain the equilibrium properties of such dense stars13, and by applying Fowler's non-relativistic equation of state for a degenerate electron gas in a constant density approximation, he found that the density increases with the square of the mass of the star14. In such a gas the mean momentum of an electron is proportional to the cube root of the density (see Appendix I), and Wilhem Anderson, a privatdozent at Tartu University, Estonia, who had read Stoner’s paper, noticed that for the mass of a white dwarf comparable to or higher than the mass of the Sun, the density calculated from Stoner’s non-relativistic mass-density relation implied that the electrons become relativistic. Hence, Anderson concluded that in this regime, this relationgave “gröblich falschen Resultaten [gross false results]” for the properties of a white dwarf. He attemped to extend the equation of state of a degenerate electron gas to the relativistic domain, but he gave an incorrect formulation which, fortuitously, indicated that Stoner’s minimum energy principle implied a maximum value for the white dwarf mass. Alerted by Anderson’s paper, Stoner then derived the correct relativistic equation of state16, and re-calculated, in a constant density approximation, the properties of white dwarfs for arbitrary densities17. Thus, he obtained, now on solid theoretical grounds, the surprising result that when the density approaches infinity, the mass of the star reaches a maximum value.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COMCLUSIONS</vt:lpstr>
      <vt:lpstr>References</vt:lpstr>
      <vt:lpstr>Презентація PowerPoint</vt:lpstr>
    </vt:vector>
  </TitlesOfParts>
  <Company>VNU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QUESTION OF CREATION THE WHITE DWARFS THEORY</dc:title>
  <dc:creator>405</dc:creator>
  <cp:lastModifiedBy>405</cp:lastModifiedBy>
  <cp:revision>20</cp:revision>
  <dcterms:created xsi:type="dcterms:W3CDTF">2024-09-21T14:16:22Z</dcterms:created>
  <dcterms:modified xsi:type="dcterms:W3CDTF">2024-10-01T14:21:48Z</dcterms:modified>
</cp:coreProperties>
</file>