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3" r:id="rId8"/>
    <p:sldId id="270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1470025"/>
          </a:xfrm>
        </p:spPr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Лекція</a:t>
            </a:r>
            <a:r>
              <a:rPr lang="uk-UA" b="1" cap="all" dirty="0" smtClean="0">
                <a:latin typeface="Times New Roman" pitchFamily="18" charset="0"/>
                <a:cs typeface="Times New Roman" pitchFamily="18" charset="0"/>
              </a:rPr>
              <a:t> 8-9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2357430"/>
            <a:ext cx="7500990" cy="1752600"/>
          </a:xfrm>
        </p:spPr>
        <p:txBody>
          <a:bodyPr/>
          <a:lstStyle/>
          <a:p>
            <a:r>
              <a:rPr lang="uk-UA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Тема: Біомеханічні аспекти рухів людини</a:t>
            </a:r>
            <a:endParaRPr lang="ru-RU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Кінематичні характеристики рухів людини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Кінематичні характеристики тіла людини і його рухів – міра положення й рухи людини в просторі й часі: просторові, часові і просторово-часові.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відліку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відстані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умовно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обране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тверде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тіло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моменти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часу.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Розрізняють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інерційні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неінерційні системи відліку.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виміру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відстані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лінійні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кутові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міжнародній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прийнята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лінійна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одиниця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— метр (м),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кратний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їй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кілометр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(1 км = 1000 м),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часткові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— сантиметр (1 см = 0,01 м),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міліметр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(1 мм = 0,001 м)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інш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кутових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: а) градус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хвилина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секунда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— при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вимірі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кутів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; б)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оберт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— при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наближеному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підрахунку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обертів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навколо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вісі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; в)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радіан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- для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по формулах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відліку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часу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За початок відліку часу приймають: а) північ — у всіх установах, транспорті, підприємствах зв'язку тощо; б) північ і полудень — у звичайних життєвих умовах і в) суддівський час («секундоміри на нуль») — в умовах змагань. </a:t>
            </a:r>
            <a:endParaRPr lang="uk-UA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біомеханіці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за початок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відліку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приймається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момент початку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момент початку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спостереження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відліку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секунду (с; 60 с = 1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; 60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= 1 година), 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частки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секунди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десята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сота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тисячна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мілісекунда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Просторові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характеристики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руху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8"/>
            <a:ext cx="8229600" cy="4714908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вихідне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кінцеве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закінчується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3) ряд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миттєвих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проміжних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положень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приймає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тіло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біо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механ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иці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описати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- значить визначити положення будь-якої точки системи в будь-який момент часу.</a:t>
            </a:r>
          </a:p>
          <a:p>
            <a:pPr algn="just">
              <a:buFont typeface="Wingdings" pitchFamily="2" charset="2"/>
              <a:buChar char="ü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857232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лінійне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знаходять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різниці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координат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точ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моменти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початку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uk-UA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				∆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 – S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поч.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кутове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знаходять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різниці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кутових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координат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умовної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лінії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відліку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		∆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кін. -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поч., де  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— кутова координата.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Часові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характеристики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700" i="1" dirty="0" err="1" smtClean="0">
                <a:latin typeface="Times New Roman" pitchFamily="18" charset="0"/>
                <a:cs typeface="Times New Roman" pitchFamily="18" charset="0"/>
              </a:rPr>
              <a:t>Часові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 характеристики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розкривають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часі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: коли в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поча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вся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закінчи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вся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(момент часу), як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довго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трива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), як часто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виконувався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(темп), як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рухи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побудовані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часі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(ритм).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Момент часу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часова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міра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точ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відліку часу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часова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міра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руху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вимірюється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різницею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моментів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початку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uk-UA" sz="2700" i="1" dirty="0" smtClean="0">
                <a:latin typeface="Times New Roman" pitchFamily="18" charset="0"/>
                <a:cs typeface="Times New Roman" pitchFamily="18" charset="0"/>
              </a:rPr>
              <a:t>				∆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7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i="1" dirty="0" err="1" smtClean="0">
                <a:latin typeface="Times New Roman" pitchFamily="18" charset="0"/>
                <a:cs typeface="Times New Roman" pitchFamily="18" charset="0"/>
              </a:rPr>
              <a:t>кінц</a:t>
            </a:r>
            <a:r>
              <a:rPr lang="uk-UA" sz="2700" i="1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700" i="1" dirty="0" smtClean="0">
                <a:latin typeface="Times New Roman" pitchFamily="18" charset="0"/>
                <a:cs typeface="Times New Roman" pitchFamily="18" charset="0"/>
              </a:rPr>
              <a:t> поч.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1000108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Темп 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часова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міра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їхньої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повторності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вимір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ється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кількістю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повторюються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часу (частота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Ритм 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часова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міра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співвідношенню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тривалості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Просторово-часові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характеристики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точки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зміні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координат у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часі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Прискорення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b="1" i="1" dirty="0" err="1" smtClean="0">
                <a:latin typeface="Times New Roman" pitchFamily="18" charset="0"/>
                <a:cs typeface="Times New Roman" pitchFamily="18" charset="0"/>
              </a:rPr>
              <a:t>точ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просторово-часова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міра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швидкості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точки (за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величин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ою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напрямк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ом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швидкості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прискорення тіла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лінійне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поступальном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кутове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(в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обертальному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Динамічні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характеристики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інерційні (особливості тіла людини), 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силові (особливості взаємодії ланок тіла й інших тіл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),</a:t>
            </a:r>
            <a:endParaRPr lang="uk-UA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енергетичні характеристики (стани і зміни працездатності біомеханічних систем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Інерційні характеристики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Інертність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— властивість фізичних тіл, що виявляється в поступовій зміні швидкості з часом під дією прикладених сил.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міра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інертності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поступальному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вимір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ється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відношенням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прикладеної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прискоренн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я, що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виклик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ається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нею: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					т 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	де 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uk-UA" sz="2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сила, 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7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рискорення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1142984"/>
            <a:ext cx="8229600" cy="478634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Біомеханіка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i="1" dirty="0" smtClean="0">
                <a:latin typeface="Times New Roman" pitchFamily="18" charset="0"/>
                <a:cs typeface="Times New Roman" pitchFamily="18" charset="0"/>
              </a:rPr>
              <a:t>- це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 наука про </a:t>
            </a:r>
            <a:r>
              <a:rPr lang="ru-RU" sz="2700" i="1" dirty="0" err="1" smtClean="0">
                <a:latin typeface="Times New Roman" pitchFamily="18" charset="0"/>
                <a:cs typeface="Times New Roman" pitchFamily="18" charset="0"/>
              </a:rPr>
              <a:t>закони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 smtClean="0">
                <a:latin typeface="Times New Roman" pitchFamily="18" charset="0"/>
                <a:cs typeface="Times New Roman" pitchFamily="18" charset="0"/>
              </a:rPr>
              <a:t>механічного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700" i="1" dirty="0" err="1" smtClean="0">
                <a:latin typeface="Times New Roman" pitchFamily="18" charset="0"/>
                <a:cs typeface="Times New Roman" pitchFamily="18" charset="0"/>
              </a:rPr>
              <a:t>живих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 системах. 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Вона розглядає рухові дії людини як системи взаємно зв'язаних активних рухів. При цьому досліджують механічні і біологічні причини.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У б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іомехані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ці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розглядають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спрощену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модель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біомеханічну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систему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лише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істотн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рухової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1472" y="1357298"/>
            <a:ext cx="8229600" cy="4525963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Момент 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інерції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міра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інертності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обертальному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Момент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інерції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ві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обертання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добутків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мас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точ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квадрати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їхніх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відстаней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даної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ві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700" i="1" dirty="0" smtClean="0">
                <a:latin typeface="Times New Roman" pitchFamily="18" charset="0"/>
                <a:cs typeface="Times New Roman" pitchFamily="18" charset="0"/>
              </a:rPr>
              <a:t>				    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36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Силові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характеристики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Сила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міра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механічної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інше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Чисельно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добутком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маси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прискорення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викликане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даною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силою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Момент 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міра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обертаючо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тіло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добутком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модуля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плече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					М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Імпульс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(моменту сили)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тіло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даний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проміжок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часу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Енергетичні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характеристики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рухів людини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Механічна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енергія тіла</a:t>
            </a:r>
            <a:r>
              <a:rPr lang="uk-UA" sz="2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визначається швидкостями руху тіл у системі і їхнім взаємним розташуванням; це енергія переміщення і взаємодії.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Кінетична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енергія тіла - це енергія його механічного руху, що визначає можливість зробити роботу. 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Потенційна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енергія тіла - це енергія його положення, обумовлена взаємним відносним розташуванням частин тіла і характером їхньої взаємодії.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Рухові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Склад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рухи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Просторові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взаємних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положень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ланок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суглобах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елементарні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Елементарна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дія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це найменший елемент системи рухів (просторовий), що має відносно самостійне значення, зміст і реалізує певне завдання. 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Часові елементи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системі рухів виділяють між визначеними моментами часу (фази).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Фаза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— це найменший елемент системи рухів (часовий), що включає всі рухи від початку до кінця і здійснює визначене завдання.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Рухова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структура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закономірності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взаємозв'язку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ухів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просторі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кінематична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структура),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силових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енергетичних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взаємодій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динамічна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структура)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Інформаційна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структур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закономірності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взаємозв'язків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елементами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повідомленнями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командами),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неможливе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Узагальнена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руктур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закономірності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взаємозв'язків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узагальнені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обумовлені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сполученням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структур.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5500702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Рис. 5. Загальна структура системи рухів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06" name="Picture 58"/>
          <p:cNvPicPr>
            <a:picLocks noChangeAspect="1" noChangeArrowheads="1"/>
          </p:cNvPicPr>
          <p:nvPr/>
        </p:nvPicPr>
        <p:blipFill>
          <a:blip r:embed="rId2"/>
          <a:srcRect l="20117" t="27500" r="21289" b="23750"/>
          <a:stretch>
            <a:fillRect/>
          </a:stretch>
        </p:blipFill>
        <p:spPr bwMode="auto">
          <a:xfrm>
            <a:off x="357158" y="928670"/>
            <a:ext cx="8654987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безлічі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узагальнених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структур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ча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стіше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усього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вивчають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ритмічні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фазові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координаційні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4900" b="1" dirty="0" err="1" smtClean="0">
                <a:latin typeface="Times New Roman" pitchFamily="18" charset="0"/>
                <a:cs typeface="Times New Roman" pitchFamily="18" charset="0"/>
              </a:rPr>
              <a:t>Ритмічні</a:t>
            </a: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b="1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закономірності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взаємозв'язків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часі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тривалості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усього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рухового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. Тут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враховується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те, як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розподілені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часі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акценти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зусиль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них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наступних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викликаних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цими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зусиллями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uk-UA" sz="4900" b="1" dirty="0" smtClean="0">
                <a:latin typeface="Times New Roman" pitchFamily="18" charset="0"/>
                <a:cs typeface="Times New Roman" pitchFamily="18" charset="0"/>
              </a:rPr>
              <a:t>Фазова структура </a:t>
            </a:r>
            <a:r>
              <a:rPr lang="uk-UA" sz="4900" dirty="0" smtClean="0">
                <a:latin typeface="Times New Roman" pitchFamily="18" charset="0"/>
                <a:cs typeface="Times New Roman" pitchFamily="18" charset="0"/>
              </a:rPr>
              <a:t>— це основні закономірності взаємодії, взаємозв'язку фаз по їх різних кінематичних і динамічних характеристиках.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uk-UA" sz="4900" b="1" dirty="0" smtClean="0">
                <a:latin typeface="Times New Roman" pitchFamily="18" charset="0"/>
                <a:cs typeface="Times New Roman" pitchFamily="18" charset="0"/>
              </a:rPr>
              <a:t>Координаційна структура </a:t>
            </a:r>
            <a:r>
              <a:rPr lang="uk-UA" sz="4900" dirty="0" smtClean="0">
                <a:latin typeface="Times New Roman" pitchFamily="18" charset="0"/>
                <a:cs typeface="Times New Roman" pitchFamily="18" charset="0"/>
              </a:rPr>
              <a:t>— сукупність всіх основних (визначальних) внутрішніх взаємозв'язків у системі рухів, а також взаємодій людини з його зовнішнім оточенням під час виконання вправи. </a:t>
            </a:r>
            <a:endParaRPr lang="ru-RU" sz="49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/>
          </a:bodyPr>
          <a:lstStyle/>
          <a:p>
            <a:r>
              <a:rPr lang="uk-UA" sz="6600" b="1" dirty="0" smtClean="0"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571480"/>
            <a:ext cx="8229600" cy="578647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іомеханічна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спрощена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копія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модель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вивчати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закономірності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700" b="1" i="1" dirty="0" err="1" smtClean="0">
                <a:latin typeface="Times New Roman" pitchFamily="18" charset="0"/>
                <a:cs typeface="Times New Roman" pitchFamily="18" charset="0"/>
              </a:rPr>
              <a:t>Біокінематичні</a:t>
            </a: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 пари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— це рухливе (кінематичне) з'єднання двох кісткових ланок, у якому можливості рухів визначаються його будовою і керуючим впливом м’язів. 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Розрізняють зв'язки: а) геометричні (постійні перешкоди переміщенню в якому-небудь напрямку, наприклад, кісткове обмеження в суглобі) і б) кінематичні (обмеження швидкості, наприклад, м'язом-антагоністом).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8056507" cy="534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286388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Рис. 1. Кінематична модель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42910" y="285728"/>
            <a:ext cx="7715304" cy="1143000"/>
          </a:xfrm>
        </p:spPr>
        <p:txBody>
          <a:bodyPr>
            <a:noAutofit/>
          </a:bodyPr>
          <a:lstStyle/>
          <a:p>
            <a:pPr algn="just"/>
            <a:r>
              <a:rPr lang="uk-UA" sz="2700" b="1" dirty="0" err="1" smtClean="0">
                <a:latin typeface="Times New Roman" pitchFamily="18" charset="0"/>
                <a:cs typeface="Times New Roman" pitchFamily="18" charset="0"/>
              </a:rPr>
              <a:t>Біокінематичний</a:t>
            </a:r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 ланцюг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— це послідовне незамкнуте (розгалужене), або замкнуте з'єднання ряду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біокінематичних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пар.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3984" t="27187" r="34375" b="43750"/>
          <a:stretch>
            <a:fillRect/>
          </a:stretch>
        </p:blipFill>
        <p:spPr bwMode="auto">
          <a:xfrm>
            <a:off x="1500166" y="1428736"/>
            <a:ext cx="6286544" cy="360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00034" y="5042118"/>
            <a:ext cx="8358246" cy="14465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2. </a:t>
            </a: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Біокінематичні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ланцюги</a:t>
            </a:r>
            <a:r>
              <a:rPr kumimoji="0" lang="uk-UA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тіла</a:t>
            </a:r>
            <a:r>
              <a:rPr kumimoji="0" lang="uk-UA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людини: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види  ланцюгів,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 - </a:t>
            </a: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незамкнутий,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АВС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ЕА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замкнутий на себе,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dff</a:t>
            </a:r>
            <a:r>
              <a:rPr kumimoji="0" lang="uk-UA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замкнутий через опору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</a:t>
            </a: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взаємозв'язок рухів у замкнутому ланцюзі.</a:t>
            </a:r>
            <a:endParaRPr kumimoji="0" lang="uk-UA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Ланки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важелі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маятники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Кісткові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важ</a:t>
            </a: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лі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– це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ланки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рухливо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з'єднані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суглобах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дією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прикладених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сил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зберігати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своє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змінювати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Кожен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важель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має наступні елементи: </a:t>
            </a:r>
          </a:p>
          <a:p>
            <a:pPr algn="just">
              <a:buNone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		а) вісь, або суглоб (0), </a:t>
            </a:r>
          </a:p>
          <a:p>
            <a:pPr algn="just">
              <a:buNone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		б) точки прикладання сил, </a:t>
            </a:r>
          </a:p>
          <a:p>
            <a:pPr algn="just">
              <a:buNone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		в) плече важеля (відстані від точки опори до точки прикладання сил — 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algn="just">
              <a:buNone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		г) плечі сил (відстані від вісі до ліній дії сил — опущені на них перпендикуляри -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4929198"/>
            <a:ext cx="8643998" cy="192880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Рис.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Кісткові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важелі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оберта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льн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зміцнювальна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складов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різних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кутах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прикладання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  прямому, 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тупому,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гострому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0"/>
            <a:ext cx="6715172" cy="504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0"/>
            <a:ext cx="4500594" cy="5276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28638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Рис. 4.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Кісткові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важелі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 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- двуплечий, 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- одноплечий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00034" y="1714488"/>
            <a:ext cx="814393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uk-UA" sz="27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Біокінематичні</a:t>
            </a:r>
            <a:r>
              <a:rPr kumimoji="0" lang="uk-UA" sz="27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маятники</a:t>
            </a:r>
            <a:r>
              <a:rPr kumimoji="0" lang="uk-UA" sz="2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Ланка тіла, що продовжує після розгону рух по інерції, має подібність із фізичним маятником. 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lang="uk-UA" sz="27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uk-UA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Маятник у полі сили ваги, виведений з рівноваги, спочатку під дією моменту сили ваги хитається вниз, а далі, витрачаючи набуту кінетичну енергію, піднімається по інерції нагору. </a:t>
            </a:r>
            <a:endParaRPr kumimoji="0" lang="uk-UA" sz="2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1341</Words>
  <PresentationFormat>Экран (4:3)</PresentationFormat>
  <Paragraphs>93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Лекція 8-9</vt:lpstr>
      <vt:lpstr>Слайд 2</vt:lpstr>
      <vt:lpstr>Слайд 3</vt:lpstr>
      <vt:lpstr>Рис. 1. Кінематична модель</vt:lpstr>
      <vt:lpstr>Біокінематичний ланцюг — це послідовне незамкнуте (розгалужене), або замкнуте з'єднання ряду біокінематичних пар.</vt:lpstr>
      <vt:lpstr>Ланки тіла як важелі й маятники</vt:lpstr>
      <vt:lpstr>Рис. 3. Кісткові важелі: обертальна (Fт) і зміцнювальна (Fн) складові сили (F) при різних кутах її прикладання:  а - у  прямому,  б - тупому, в – гострому.</vt:lpstr>
      <vt:lpstr>Рис. 4. Кісткові важелі:  а - двуплечий, 6 - одноплечий</vt:lpstr>
      <vt:lpstr>Слайд 9</vt:lpstr>
      <vt:lpstr>Кінематичні характеристики рухів людини</vt:lpstr>
      <vt:lpstr>Одиниці виміру відстані — лінійні і кутові</vt:lpstr>
      <vt:lpstr>Система відліку часу </vt:lpstr>
      <vt:lpstr>Просторові характеристики руху</vt:lpstr>
      <vt:lpstr>Слайд 14</vt:lpstr>
      <vt:lpstr>Часові характеристики </vt:lpstr>
      <vt:lpstr>Слайд 16</vt:lpstr>
      <vt:lpstr>Просторово-часові характеристики </vt:lpstr>
      <vt:lpstr>Динамічні характеристики</vt:lpstr>
      <vt:lpstr>Інерційні характеристики</vt:lpstr>
      <vt:lpstr>Слайд 20</vt:lpstr>
      <vt:lpstr>Силові характеристики</vt:lpstr>
      <vt:lpstr>Енергетичні характеристики рухів людини</vt:lpstr>
      <vt:lpstr>Рухові дії як системи рухів</vt:lpstr>
      <vt:lpstr>Структура системи рухів</vt:lpstr>
      <vt:lpstr>Рис. 5. Загальна структура системи рухів</vt:lpstr>
      <vt:lpstr>Серед безлічі можливих узагальнених структур частіше усього вивчають ритмічні, фазові і координаційні.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8-9 </dc:title>
  <dc:creator>User</dc:creator>
  <cp:lastModifiedBy>User</cp:lastModifiedBy>
  <cp:revision>4</cp:revision>
  <dcterms:created xsi:type="dcterms:W3CDTF">2013-10-03T16:15:08Z</dcterms:created>
  <dcterms:modified xsi:type="dcterms:W3CDTF">2013-10-09T09:38:47Z</dcterms:modified>
</cp:coreProperties>
</file>